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391" r:id="rId3"/>
    <p:sldId id="324" r:id="rId4"/>
    <p:sldId id="325" r:id="rId5"/>
    <p:sldId id="326" r:id="rId6"/>
    <p:sldId id="327" r:id="rId7"/>
    <p:sldId id="348" r:id="rId8"/>
    <p:sldId id="375" r:id="rId9"/>
    <p:sldId id="377" r:id="rId10"/>
    <p:sldId id="378" r:id="rId11"/>
    <p:sldId id="379" r:id="rId12"/>
    <p:sldId id="380" r:id="rId13"/>
    <p:sldId id="323"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014" autoAdjust="0"/>
  </p:normalViewPr>
  <p:slideViewPr>
    <p:cSldViewPr>
      <p:cViewPr>
        <p:scale>
          <a:sx n="65" d="100"/>
          <a:sy n="65" d="100"/>
        </p:scale>
        <p:origin x="-1536" y="-24"/>
      </p:cViewPr>
      <p:guideLst>
        <p:guide orient="horz" pos="2160"/>
        <p:guide pos="2880"/>
      </p:guideLst>
    </p:cSldViewPr>
  </p:slideViewPr>
  <p:notesTextViewPr>
    <p:cViewPr>
      <p:scale>
        <a:sx n="1" d="1"/>
        <a:sy n="1" d="1"/>
      </p:scale>
      <p:origin x="0" y="678"/>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EE57D9-8F78-4CC9-AF22-850BA00FE60A}" type="datetimeFigureOut">
              <a:rPr lang="en-US" smtClean="0"/>
              <a:t>2/22/2014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D6E673-3BAF-4E2C-ACAF-BE02342E3AD3}" type="slidenum">
              <a:rPr lang="en-US" smtClean="0"/>
              <a:t>‹#›</a:t>
            </a:fld>
            <a:endParaRPr lang="en-US"/>
          </a:p>
        </p:txBody>
      </p:sp>
    </p:spTree>
    <p:extLst>
      <p:ext uri="{BB962C8B-B14F-4D97-AF65-F5344CB8AC3E}">
        <p14:creationId xmlns:p14="http://schemas.microsoft.com/office/powerpoint/2010/main" val="2845446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D6E673-3BAF-4E2C-ACAF-BE02342E3AD3}" type="slidenum">
              <a:rPr lang="en-US" smtClean="0"/>
              <a:t>1</a:t>
            </a:fld>
            <a:endParaRPr lang="en-US"/>
          </a:p>
        </p:txBody>
      </p:sp>
    </p:spTree>
    <p:extLst>
      <p:ext uri="{BB962C8B-B14F-4D97-AF65-F5344CB8AC3E}">
        <p14:creationId xmlns:p14="http://schemas.microsoft.com/office/powerpoint/2010/main" val="737958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Severe Hypoxic Ischemic Encephalopathy (HIE); </a:t>
            </a:r>
            <a:r>
              <a:rPr lang="en-US" sz="1200" b="1" i="0" u="none" strike="noStrike" kern="1200" baseline="0" dirty="0" err="1" smtClean="0">
                <a:solidFill>
                  <a:schemeClr val="tx1"/>
                </a:solidFill>
                <a:latin typeface="+mn-lt"/>
                <a:ea typeface="+mn-ea"/>
                <a:cs typeface="+mn-cs"/>
              </a:rPr>
              <a:t>Electrocerebral</a:t>
            </a:r>
            <a:r>
              <a:rPr lang="en-US" sz="1200" b="1" i="0" u="none" strike="noStrike" kern="1200" baseline="0" dirty="0" smtClean="0">
                <a:solidFill>
                  <a:schemeClr val="tx1"/>
                </a:solidFill>
                <a:latin typeface="+mn-lt"/>
                <a:ea typeface="+mn-ea"/>
                <a:cs typeface="+mn-cs"/>
              </a:rPr>
              <a:t> Inactivity (ECI). </a:t>
            </a:r>
            <a:r>
              <a:rPr lang="en-US" sz="1200" b="0" i="0" u="none" strike="noStrike" kern="1200" baseline="0" dirty="0" smtClean="0">
                <a:solidFill>
                  <a:schemeClr val="tx1"/>
                </a:solidFill>
                <a:latin typeface="+mn-lt"/>
                <a:ea typeface="+mn-ea"/>
                <a:cs typeface="+mn-cs"/>
              </a:rPr>
              <a:t>A 2-day-old full-term newborn with severe hypoxic ischemic encephalopathy.</a:t>
            </a:r>
          </a:p>
          <a:p>
            <a:r>
              <a:rPr lang="en-US" sz="1200" b="0" i="0" u="none" strike="noStrike" kern="1200" baseline="0" dirty="0" smtClean="0">
                <a:solidFill>
                  <a:schemeClr val="tx1"/>
                </a:solidFill>
                <a:latin typeface="+mn-lt"/>
                <a:ea typeface="+mn-ea"/>
                <a:cs typeface="+mn-cs"/>
              </a:rPr>
              <a:t>Axial T1WI MR shows loss of signal in the posterior limb of internal capsule (open arrow) and increased signal in posterior putamen, GP, lateral thalamus (arrow), and cortex and</a:t>
            </a:r>
          </a:p>
          <a:p>
            <a:r>
              <a:rPr lang="en-US" sz="1200" b="0" i="0" u="none" strike="noStrike" kern="1200" baseline="0" dirty="0" smtClean="0">
                <a:solidFill>
                  <a:schemeClr val="tx1"/>
                </a:solidFill>
                <a:latin typeface="+mn-lt"/>
                <a:ea typeface="+mn-ea"/>
                <a:cs typeface="+mn-cs"/>
              </a:rPr>
              <a:t>subcortical white matter. Sagittal T1WI MR shows increased signal in basal ganglion (double arrows). EEG shows no cerebral activity with the EEG sensitivity of 2 </a:t>
            </a:r>
            <a:r>
              <a:rPr lang="en-US" sz="1200" b="0" i="0" u="none" strike="noStrike" kern="1200" baseline="0" dirty="0" err="1" smtClean="0">
                <a:solidFill>
                  <a:schemeClr val="tx1"/>
                </a:solidFill>
                <a:latin typeface="+mn-lt"/>
                <a:ea typeface="+mn-ea"/>
                <a:cs typeface="+mn-cs"/>
              </a:rPr>
              <a:t>μV</a:t>
            </a:r>
            <a:r>
              <a:rPr lang="en-US" sz="1200" b="0" i="0" u="none" strike="noStrike" kern="1200" baseline="0" dirty="0" smtClean="0">
                <a:solidFill>
                  <a:schemeClr val="tx1"/>
                </a:solidFill>
                <a:latin typeface="+mn-lt"/>
                <a:ea typeface="+mn-ea"/>
                <a:cs typeface="+mn-cs"/>
              </a:rPr>
              <a:t>/mm. ECI can be</a:t>
            </a:r>
          </a:p>
          <a:p>
            <a:r>
              <a:rPr lang="en-US" sz="1200" b="0" i="0" u="none" strike="noStrike" kern="1200" baseline="0" dirty="0" smtClean="0">
                <a:solidFill>
                  <a:schemeClr val="tx1"/>
                </a:solidFill>
                <a:latin typeface="+mn-lt"/>
                <a:ea typeface="+mn-ea"/>
                <a:cs typeface="+mn-cs"/>
              </a:rPr>
              <a:t>interpreted as a sign of brain death if there is absence of cortical and brainstem functions, no evidence of intoxication, and no hypothermia. Minimal technical standards for the EEG</a:t>
            </a:r>
          </a:p>
          <a:p>
            <a:r>
              <a:rPr lang="en-US" sz="1200" b="0" i="0" u="none" strike="noStrike" kern="1200" baseline="0" dirty="0" smtClean="0">
                <a:solidFill>
                  <a:schemeClr val="tx1"/>
                </a:solidFill>
                <a:latin typeface="+mn-lt"/>
                <a:ea typeface="+mn-ea"/>
                <a:cs typeface="+mn-cs"/>
              </a:rPr>
              <a:t>recording in brain death by the American Encephalographic Society39 are required.</a:t>
            </a:r>
            <a:endParaRPr lang="en-US" dirty="0"/>
          </a:p>
        </p:txBody>
      </p:sp>
      <p:sp>
        <p:nvSpPr>
          <p:cNvPr id="4" name="Slide Number Placeholder 3"/>
          <p:cNvSpPr>
            <a:spLocks noGrp="1"/>
          </p:cNvSpPr>
          <p:nvPr>
            <p:ph type="sldNum" sz="quarter" idx="10"/>
          </p:nvPr>
        </p:nvSpPr>
        <p:spPr/>
        <p:txBody>
          <a:bodyPr/>
          <a:lstStyle/>
          <a:p>
            <a:fld id="{7AD6E673-3BAF-4E2C-ACAF-BE02342E3AD3}" type="slidenum">
              <a:rPr lang="en-US" smtClean="0"/>
              <a:t>11</a:t>
            </a:fld>
            <a:endParaRPr lang="en-US"/>
          </a:p>
        </p:txBody>
      </p:sp>
    </p:spTree>
    <p:extLst>
      <p:ext uri="{BB962C8B-B14F-4D97-AF65-F5344CB8AC3E}">
        <p14:creationId xmlns:p14="http://schemas.microsoft.com/office/powerpoint/2010/main" val="1145147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err="1" smtClean="0">
                <a:solidFill>
                  <a:schemeClr val="tx1"/>
                </a:solidFill>
                <a:latin typeface="+mn-lt"/>
                <a:ea typeface="+mn-ea"/>
                <a:cs typeface="+mn-cs"/>
              </a:rPr>
              <a:t>Tracé</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Discontinu</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EEG of a 28-week CA infant with severe HIE. Trace </a:t>
            </a:r>
            <a:r>
              <a:rPr lang="en-US" sz="1200" b="0" i="0" u="none" strike="noStrike" kern="1200" baseline="0" dirty="0" err="1" smtClean="0">
                <a:solidFill>
                  <a:schemeClr val="tx1"/>
                </a:solidFill>
                <a:latin typeface="+mn-lt"/>
                <a:ea typeface="+mn-ea"/>
                <a:cs typeface="+mn-cs"/>
              </a:rPr>
              <a:t>discontinu</a:t>
            </a:r>
            <a:r>
              <a:rPr lang="en-US" sz="1200" b="0" i="0" u="none" strike="noStrike" kern="1200" baseline="0" dirty="0" smtClean="0">
                <a:solidFill>
                  <a:schemeClr val="tx1"/>
                </a:solidFill>
                <a:latin typeface="+mn-lt"/>
                <a:ea typeface="+mn-ea"/>
                <a:cs typeface="+mn-cs"/>
              </a:rPr>
              <a:t> (TD) is the earliest EEG activity that appears in the viable </a:t>
            </a:r>
            <a:r>
              <a:rPr lang="en-US" sz="1200" b="0" i="0" u="none" strike="noStrike" kern="1200" baseline="0" dirty="0" err="1" smtClean="0">
                <a:solidFill>
                  <a:schemeClr val="tx1"/>
                </a:solidFill>
                <a:latin typeface="+mn-lt"/>
                <a:ea typeface="+mn-ea"/>
                <a:cs typeface="+mn-cs"/>
              </a:rPr>
              <a:t>neaonate</a:t>
            </a:r>
            <a:r>
              <a:rPr lang="en-US" sz="1200" b="0" i="0" u="none" strike="noStrike" kern="1200" baseline="0" dirty="0" smtClean="0">
                <a:solidFill>
                  <a:schemeClr val="tx1"/>
                </a:solidFill>
                <a:latin typeface="+mn-lt"/>
                <a:ea typeface="+mn-ea"/>
                <a:cs typeface="+mn-cs"/>
              </a:rPr>
              <a:t> at 22–23 weeks of gestational age (GA). It is described as short bursts, consisting of slow and fast rhythm, interspersed against a flat or quiescent background of less than 25 μV.1 At a very early age of 22–24 weeks GA, it may vary from 5 sec to 8 min.2 As age increases, the periods of inactivity shorten. The longest acceptable single </a:t>
            </a:r>
            <a:r>
              <a:rPr lang="en-US" sz="1200" b="0" i="0" u="none" strike="noStrike" kern="1200" baseline="0" dirty="0" err="1" smtClean="0">
                <a:solidFill>
                  <a:schemeClr val="tx1"/>
                </a:solidFill>
                <a:latin typeface="+mn-lt"/>
                <a:ea typeface="+mn-ea"/>
                <a:cs typeface="+mn-cs"/>
              </a:rPr>
              <a:t>interburst</a:t>
            </a:r>
            <a:r>
              <a:rPr lang="en-US" sz="1200" b="0" i="0" u="none" strike="noStrike" kern="1200" baseline="0" dirty="0" smtClean="0">
                <a:solidFill>
                  <a:schemeClr val="tx1"/>
                </a:solidFill>
                <a:latin typeface="+mn-lt"/>
                <a:ea typeface="+mn-ea"/>
                <a:cs typeface="+mn-cs"/>
              </a:rPr>
              <a:t> interval (IBI) duration has been reported to be 26 weeks CA, 46 sec; 27 weeks CA, 36 sec; 28 weeks, 27 sec3; less than 30 weeks CA, 35 sec; 31–33 weeks CA, 20 sec; 34–36 weeks CA, 10 sec; and 37–40 weeks CA, 6 sec.</a:t>
            </a:r>
          </a:p>
          <a:p>
            <a:r>
              <a:rPr lang="en-US" sz="1200" b="0" i="0" u="none" strike="noStrike" kern="1200" baseline="0" dirty="0" smtClean="0">
                <a:solidFill>
                  <a:schemeClr val="tx1"/>
                </a:solidFill>
                <a:latin typeface="+mn-lt"/>
                <a:ea typeface="+mn-ea"/>
                <a:cs typeface="+mn-cs"/>
              </a:rPr>
              <a:t>The TD is also the fi </a:t>
            </a:r>
            <a:r>
              <a:rPr lang="en-US" sz="1200" b="0" i="0" u="none" strike="noStrike" kern="1200" baseline="0" dirty="0" err="1" smtClean="0">
                <a:solidFill>
                  <a:schemeClr val="tx1"/>
                </a:solidFill>
                <a:latin typeface="+mn-lt"/>
                <a:ea typeface="+mn-ea"/>
                <a:cs typeface="+mn-cs"/>
              </a:rPr>
              <a:t>rst</a:t>
            </a:r>
            <a:r>
              <a:rPr lang="en-US" sz="1200" b="0" i="0" u="none" strike="noStrike" kern="1200" baseline="0" dirty="0" smtClean="0">
                <a:solidFill>
                  <a:schemeClr val="tx1"/>
                </a:solidFill>
                <a:latin typeface="+mn-lt"/>
                <a:ea typeface="+mn-ea"/>
                <a:cs typeface="+mn-cs"/>
              </a:rPr>
              <a:t> EEG pattern occurring during quiet sleep that diff </a:t>
            </a:r>
            <a:r>
              <a:rPr lang="en-US" sz="1200" b="0" i="0" u="none" strike="noStrike" kern="1200" baseline="0" dirty="0" err="1" smtClean="0">
                <a:solidFill>
                  <a:schemeClr val="tx1"/>
                </a:solidFill>
                <a:latin typeface="+mn-lt"/>
                <a:ea typeface="+mn-ea"/>
                <a:cs typeface="+mn-cs"/>
              </a:rPr>
              <a:t>erentiates</a:t>
            </a:r>
            <a:r>
              <a:rPr lang="en-US" sz="1200" b="0" i="0" u="none" strike="noStrike" kern="1200" baseline="0" dirty="0" smtClean="0">
                <a:solidFill>
                  <a:schemeClr val="tx1"/>
                </a:solidFill>
                <a:latin typeface="+mn-lt"/>
                <a:ea typeface="+mn-ea"/>
                <a:cs typeface="+mn-cs"/>
              </a:rPr>
              <a:t> wakefulness from sleep in the premature infant at around 30–32 weeks CA. Infants less than 30 weeks CA show </a:t>
            </a:r>
            <a:r>
              <a:rPr lang="en-US" sz="1200" b="0" i="0" u="none" strike="noStrike" kern="1200" baseline="0" dirty="0" err="1" smtClean="0">
                <a:solidFill>
                  <a:schemeClr val="tx1"/>
                </a:solidFill>
                <a:latin typeface="+mn-lt"/>
                <a:ea typeface="+mn-ea"/>
                <a:cs typeface="+mn-cs"/>
              </a:rPr>
              <a:t>interhemispheric</a:t>
            </a:r>
            <a:r>
              <a:rPr lang="en-US" sz="1200" b="0" i="0" u="none" strike="noStrike" kern="1200" baseline="0" dirty="0" smtClean="0">
                <a:solidFill>
                  <a:schemeClr val="tx1"/>
                </a:solidFill>
                <a:latin typeface="+mn-lt"/>
                <a:ea typeface="+mn-ea"/>
                <a:cs typeface="+mn-cs"/>
              </a:rPr>
              <a:t> hypersynchrony in which the majority of bursts arising within the two hemispheres appear at the same time.</a:t>
            </a:r>
          </a:p>
          <a:p>
            <a:r>
              <a:rPr lang="en-US" sz="1200" b="0" i="0" u="none" strike="noStrike" kern="1200" baseline="0" dirty="0" smtClean="0">
                <a:solidFill>
                  <a:schemeClr val="tx1"/>
                </a:solidFill>
                <a:latin typeface="+mn-lt"/>
                <a:ea typeface="+mn-ea"/>
                <a:cs typeface="+mn-cs"/>
              </a:rPr>
              <a:t>Note frequent low-voltage sharp waves at </a:t>
            </a:r>
            <a:r>
              <a:rPr lang="en-US" sz="1200" b="0" i="0" u="none" strike="noStrike" kern="1200" baseline="0" dirty="0" err="1" smtClean="0">
                <a:solidFill>
                  <a:schemeClr val="tx1"/>
                </a:solidFill>
                <a:latin typeface="+mn-lt"/>
                <a:ea typeface="+mn-ea"/>
                <a:cs typeface="+mn-cs"/>
              </a:rPr>
              <a:t>Cz</a:t>
            </a:r>
            <a:r>
              <a:rPr lang="en-US" sz="1200" b="0" i="0" u="none" strike="noStrike" kern="1200" baseline="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7AD6E673-3BAF-4E2C-ACAF-BE02342E3AD3}" type="slidenum">
              <a:rPr lang="en-US" smtClean="0"/>
              <a:t>12</a:t>
            </a:fld>
            <a:endParaRPr lang="en-US"/>
          </a:p>
        </p:txBody>
      </p:sp>
    </p:spTree>
    <p:extLst>
      <p:ext uri="{BB962C8B-B14F-4D97-AF65-F5344CB8AC3E}">
        <p14:creationId xmlns:p14="http://schemas.microsoft.com/office/powerpoint/2010/main" val="3474917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Delta Brushes (Occipital Predominance); </a:t>
            </a:r>
            <a:r>
              <a:rPr lang="en-US" b="1" dirty="0" err="1" smtClean="0"/>
              <a:t>Monorhythmic</a:t>
            </a:r>
            <a:r>
              <a:rPr lang="en-US" b="1" dirty="0" smtClean="0"/>
              <a:t> Occipital Delta Activity. </a:t>
            </a:r>
            <a:r>
              <a:rPr lang="en-US" dirty="0" smtClean="0"/>
              <a:t>EEG of a 31-week CA infant with HIE showed bilateral synchronous</a:t>
            </a:r>
          </a:p>
          <a:p>
            <a:r>
              <a:rPr lang="en-US" dirty="0" err="1" smtClean="0"/>
              <a:t>monorhythmic</a:t>
            </a:r>
            <a:r>
              <a:rPr lang="en-US" dirty="0" smtClean="0"/>
              <a:t> occipital delta activity intermixed with delta brushes (DBs) in the occipital regions (arrow).</a:t>
            </a:r>
            <a:endParaRPr lang="en-US" dirty="0"/>
          </a:p>
        </p:txBody>
      </p:sp>
      <p:sp>
        <p:nvSpPr>
          <p:cNvPr id="4" name="Slide Number Placeholder 3"/>
          <p:cNvSpPr>
            <a:spLocks noGrp="1"/>
          </p:cNvSpPr>
          <p:nvPr>
            <p:ph type="sldNum" sz="quarter" idx="10"/>
          </p:nvPr>
        </p:nvSpPr>
        <p:spPr/>
        <p:txBody>
          <a:bodyPr/>
          <a:lstStyle/>
          <a:p>
            <a:fld id="{7AD6E673-3BAF-4E2C-ACAF-BE02342E3AD3}" type="slidenum">
              <a:rPr lang="en-US" smtClean="0"/>
              <a:t>3</a:t>
            </a:fld>
            <a:endParaRPr lang="en-US"/>
          </a:p>
        </p:txBody>
      </p:sp>
    </p:spTree>
    <p:extLst>
      <p:ext uri="{BB962C8B-B14F-4D97-AF65-F5344CB8AC3E}">
        <p14:creationId xmlns:p14="http://schemas.microsoft.com/office/powerpoint/2010/main" val="166633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Sharp Theta Rhythm on the Occipital Areas of </a:t>
            </a:r>
            <a:r>
              <a:rPr lang="en-US" sz="1200" b="1" i="0" u="none" strike="noStrike" kern="1200" baseline="0" dirty="0" err="1" smtClean="0">
                <a:solidFill>
                  <a:schemeClr val="tx1"/>
                </a:solidFill>
                <a:latin typeface="+mn-lt"/>
                <a:ea typeface="+mn-ea"/>
                <a:cs typeface="+mn-cs"/>
              </a:rPr>
              <a:t>Prematures</a:t>
            </a:r>
            <a:r>
              <a:rPr lang="en-US" sz="1200" b="1" i="0" u="none" strike="noStrike" kern="1200" baseline="0" dirty="0" smtClean="0">
                <a:solidFill>
                  <a:schemeClr val="tx1"/>
                </a:solidFill>
                <a:latin typeface="+mn-lt"/>
                <a:ea typeface="+mn-ea"/>
                <a:cs typeface="+mn-cs"/>
              </a:rPr>
              <a:t> (STOP). </a:t>
            </a:r>
            <a:r>
              <a:rPr lang="en-US" sz="1200" b="0" i="0" u="none" strike="noStrike" kern="1200" baseline="0" dirty="0" smtClean="0">
                <a:solidFill>
                  <a:schemeClr val="tx1"/>
                </a:solidFill>
                <a:latin typeface="+mn-lt"/>
                <a:ea typeface="+mn-ea"/>
                <a:cs typeface="+mn-cs"/>
              </a:rPr>
              <a:t>STOP refers to 5–6 Hz sharp-contoured theta activity, either unilateral or bilateral and maximal in the occipital regions. The STOP pattern is similar to temporal theta bursts in configuration, but is faster in frequency and lower in amplitude. The incidence was highest at the youngest age, 22–25 weeks CA, decreasing to zero near term. In the youngest age these rhythms are mainly bilateral; in the older neonates they are unilateral. STOP is seen more often in active sleep, but is reduced in incidence in patients with abnormal slow waves, ictal or immature patterns. Right-sided STOP was more frequently associated with abnormal EEGs, especially in males with right-sided sharp waves, often noted in the patients with seizures and </a:t>
            </a:r>
            <a:r>
              <a:rPr lang="en-US" sz="1200" b="0" i="0" u="none" strike="noStrike" kern="1200" baseline="0" dirty="0" err="1" smtClean="0">
                <a:solidFill>
                  <a:schemeClr val="tx1"/>
                </a:solidFill>
                <a:latin typeface="+mn-lt"/>
                <a:ea typeface="+mn-ea"/>
                <a:cs typeface="+mn-cs"/>
              </a:rPr>
              <a:t>intraventricular</a:t>
            </a:r>
            <a:r>
              <a:rPr lang="en-US" sz="1200" b="0" i="0" u="none" strike="noStrike" kern="1200" baseline="0" dirty="0" smtClean="0">
                <a:solidFill>
                  <a:schemeClr val="tx1"/>
                </a:solidFill>
                <a:latin typeface="+mn-lt"/>
                <a:ea typeface="+mn-ea"/>
                <a:cs typeface="+mn-cs"/>
              </a:rPr>
              <a:t> hemorrhages.</a:t>
            </a:r>
            <a:endParaRPr lang="en-US" dirty="0"/>
          </a:p>
        </p:txBody>
      </p:sp>
      <p:sp>
        <p:nvSpPr>
          <p:cNvPr id="4" name="Slide Number Placeholder 3"/>
          <p:cNvSpPr>
            <a:spLocks noGrp="1"/>
          </p:cNvSpPr>
          <p:nvPr>
            <p:ph type="sldNum" sz="quarter" idx="10"/>
          </p:nvPr>
        </p:nvSpPr>
        <p:spPr/>
        <p:txBody>
          <a:bodyPr/>
          <a:lstStyle/>
          <a:p>
            <a:fld id="{7AD6E673-3BAF-4E2C-ACAF-BE02342E3AD3}" type="slidenum">
              <a:rPr lang="en-US" smtClean="0"/>
              <a:t>4</a:t>
            </a:fld>
            <a:endParaRPr lang="en-US"/>
          </a:p>
        </p:txBody>
      </p:sp>
    </p:spTree>
    <p:extLst>
      <p:ext uri="{BB962C8B-B14F-4D97-AF65-F5344CB8AC3E}">
        <p14:creationId xmlns:p14="http://schemas.microsoft.com/office/powerpoint/2010/main" val="166633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Trace Alternant. </a:t>
            </a:r>
            <a:r>
              <a:rPr lang="en-US" sz="1200" b="0" i="0" u="none" strike="noStrike" kern="1200" baseline="0" dirty="0" smtClean="0">
                <a:solidFill>
                  <a:schemeClr val="tx1"/>
                </a:solidFill>
                <a:latin typeface="+mn-lt"/>
                <a:ea typeface="+mn-ea"/>
                <a:cs typeface="+mn-cs"/>
              </a:rPr>
              <a:t>Background activity in NREM sleep is discontinuous before 36 weeks CA. Between 36 and 38 weeks CA, two NREM EEG patterns present</a:t>
            </a:r>
          </a:p>
          <a:p>
            <a:r>
              <a:rPr lang="en-US" sz="1200" b="0" i="0" u="none" strike="noStrike" kern="1200" baseline="0" dirty="0" smtClean="0">
                <a:solidFill>
                  <a:schemeClr val="tx1"/>
                </a:solidFill>
                <a:latin typeface="+mn-lt"/>
                <a:ea typeface="+mn-ea"/>
                <a:cs typeface="+mn-cs"/>
              </a:rPr>
              <a:t>(1) continuously diff use high-voltage, slow-wave activity and (2) trace alternant—this consists of bursts of activity (delta activity admixed with faster frequencies) with an amplitude of 50–300 </a:t>
            </a:r>
            <a:r>
              <a:rPr lang="en-US" sz="1200" b="0" i="0" u="none" strike="noStrike" kern="1200" baseline="0" dirty="0" err="1" smtClean="0">
                <a:solidFill>
                  <a:schemeClr val="tx1"/>
                </a:solidFill>
                <a:latin typeface="+mn-lt"/>
                <a:ea typeface="+mn-ea"/>
                <a:cs typeface="+mn-cs"/>
              </a:rPr>
              <a:t>μV</a:t>
            </a:r>
            <a:r>
              <a:rPr lang="en-US" sz="1200" b="0" i="0" u="none" strike="noStrike" kern="1200" baseline="0" dirty="0" smtClean="0">
                <a:solidFill>
                  <a:schemeClr val="tx1"/>
                </a:solidFill>
                <a:latin typeface="+mn-lt"/>
                <a:ea typeface="+mn-ea"/>
                <a:cs typeface="+mn-cs"/>
              </a:rPr>
              <a:t>, interspersed between periods of decreased amplitude (resembles the EEG during wakefulness and active sleep and consists of mixed frequencies with amplitudes of 25–50- </a:t>
            </a:r>
            <a:r>
              <a:rPr lang="en-US" sz="1200" b="0" i="0" u="none" strike="noStrike" kern="1200" baseline="0" dirty="0" err="1" smtClean="0">
                <a:solidFill>
                  <a:schemeClr val="tx1"/>
                </a:solidFill>
                <a:latin typeface="+mn-lt"/>
                <a:ea typeface="+mn-ea"/>
                <a:cs typeface="+mn-cs"/>
              </a:rPr>
              <a:t>μV</a:t>
            </a:r>
            <a:r>
              <a:rPr lang="en-US" sz="1200" b="0" i="0" u="none" strike="noStrike" kern="1200" baseline="0" dirty="0" smtClean="0">
                <a:solidFill>
                  <a:schemeClr val="tx1"/>
                </a:solidFill>
                <a:latin typeface="+mn-lt"/>
                <a:ea typeface="+mn-ea"/>
                <a:cs typeface="+mn-cs"/>
              </a:rPr>
              <a:t>). Trace alternant begins to wane by 38–40 weeks CA and disappears by 44–46 weeks CA when it is replaced by continuous slow-wave activity. After that, sleep spindles present at around 46 weeks CA.</a:t>
            </a:r>
          </a:p>
          <a:p>
            <a:r>
              <a:rPr lang="en-US" sz="1200" b="0" i="0" u="none" strike="noStrike" kern="1200" baseline="0" dirty="0" smtClean="0">
                <a:solidFill>
                  <a:schemeClr val="tx1"/>
                </a:solidFill>
                <a:latin typeface="+mn-lt"/>
                <a:ea typeface="+mn-ea"/>
                <a:cs typeface="+mn-cs"/>
              </a:rPr>
              <a:t>The distinction between trace alternant and trace </a:t>
            </a:r>
            <a:r>
              <a:rPr lang="en-US" sz="1200" b="0" i="0" u="none" strike="noStrike" kern="1200" baseline="0" dirty="0" err="1" smtClean="0">
                <a:solidFill>
                  <a:schemeClr val="tx1"/>
                </a:solidFill>
                <a:latin typeface="+mn-lt"/>
                <a:ea typeface="+mn-ea"/>
                <a:cs typeface="+mn-cs"/>
              </a:rPr>
              <a:t>discontinu</a:t>
            </a:r>
            <a:r>
              <a:rPr lang="en-US" sz="1200" b="0" i="0" u="none" strike="noStrike" kern="1200" baseline="0" dirty="0" smtClean="0">
                <a:solidFill>
                  <a:schemeClr val="tx1"/>
                </a:solidFill>
                <a:latin typeface="+mn-lt"/>
                <a:ea typeface="+mn-ea"/>
                <a:cs typeface="+mn-cs"/>
              </a:rPr>
              <a:t> is the amplitude of IBI (</a:t>
            </a:r>
            <a:r>
              <a:rPr lang="en-US" sz="1200" b="0" i="0" u="none" strike="noStrike" kern="1200" baseline="0" dirty="0" err="1" smtClean="0">
                <a:solidFill>
                  <a:schemeClr val="tx1"/>
                </a:solidFill>
                <a:latin typeface="+mn-lt"/>
                <a:ea typeface="+mn-ea"/>
                <a:cs typeface="+mn-cs"/>
              </a:rPr>
              <a:t>interburst</a:t>
            </a:r>
            <a:r>
              <a:rPr lang="en-US" sz="1200" b="0" i="0" u="none" strike="noStrike" kern="1200" baseline="0" dirty="0" smtClean="0">
                <a:solidFill>
                  <a:schemeClr val="tx1"/>
                </a:solidFill>
                <a:latin typeface="+mn-lt"/>
                <a:ea typeface="+mn-ea"/>
                <a:cs typeface="+mn-cs"/>
              </a:rPr>
              <a:t> interval). In trace </a:t>
            </a:r>
            <a:r>
              <a:rPr lang="en-US" sz="1200" b="0" i="0" u="none" strike="noStrike" kern="1200" baseline="0" dirty="0" err="1" smtClean="0">
                <a:solidFill>
                  <a:schemeClr val="tx1"/>
                </a:solidFill>
                <a:latin typeface="+mn-lt"/>
                <a:ea typeface="+mn-ea"/>
                <a:cs typeface="+mn-cs"/>
              </a:rPr>
              <a:t>discontinu</a:t>
            </a:r>
            <a:r>
              <a:rPr lang="en-US" sz="1200" b="0" i="0" u="none" strike="noStrike" kern="1200" baseline="0" dirty="0" smtClean="0">
                <a:solidFill>
                  <a:schemeClr val="tx1"/>
                </a:solidFill>
                <a:latin typeface="+mn-lt"/>
                <a:ea typeface="+mn-ea"/>
                <a:cs typeface="+mn-cs"/>
              </a:rPr>
              <a:t>, it is less than 25 </a:t>
            </a:r>
            <a:r>
              <a:rPr lang="en-US" sz="1200" b="0" i="0" u="none" strike="noStrike" kern="1200" baseline="0" dirty="0" err="1" smtClean="0">
                <a:solidFill>
                  <a:schemeClr val="tx1"/>
                </a:solidFill>
                <a:latin typeface="+mn-lt"/>
                <a:ea typeface="+mn-ea"/>
                <a:cs typeface="+mn-cs"/>
              </a:rPr>
              <a:t>μV</a:t>
            </a:r>
            <a:r>
              <a:rPr lang="en-US" sz="1200" b="0" i="0" u="none" strike="noStrike" kern="1200" baseline="0" dirty="0" smtClean="0">
                <a:solidFill>
                  <a:schemeClr val="tx1"/>
                </a:solidFill>
                <a:latin typeface="+mn-lt"/>
                <a:ea typeface="+mn-ea"/>
                <a:cs typeface="+mn-cs"/>
              </a:rPr>
              <a:t>, whereas in trace alternant, it is more than 25 </a:t>
            </a:r>
            <a:r>
              <a:rPr lang="en-US" sz="1200" b="0" i="0" u="none" strike="noStrike" kern="1200" baseline="0" dirty="0" err="1" smtClean="0">
                <a:solidFill>
                  <a:schemeClr val="tx1"/>
                </a:solidFill>
                <a:latin typeface="+mn-lt"/>
                <a:ea typeface="+mn-ea"/>
                <a:cs typeface="+mn-cs"/>
              </a:rPr>
              <a:t>μV</a:t>
            </a:r>
            <a:r>
              <a:rPr lang="en-US" sz="1200" b="0" i="0" u="none" strike="noStrike" kern="1200" baseline="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7AD6E673-3BAF-4E2C-ACAF-BE02342E3AD3}" type="slidenum">
              <a:rPr lang="en-US" smtClean="0"/>
              <a:t>5</a:t>
            </a:fld>
            <a:endParaRPr lang="en-US"/>
          </a:p>
        </p:txBody>
      </p:sp>
    </p:spTree>
    <p:extLst>
      <p:ext uri="{BB962C8B-B14F-4D97-AF65-F5344CB8AC3E}">
        <p14:creationId xmlns:p14="http://schemas.microsoft.com/office/powerpoint/2010/main" val="166633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Frontal Sharp Transients (</a:t>
            </a:r>
            <a:r>
              <a:rPr lang="en-US" sz="1200" b="1" i="1" u="none" strike="noStrike" kern="1200" baseline="0" dirty="0" err="1" smtClean="0">
                <a:solidFill>
                  <a:schemeClr val="tx1"/>
                </a:solidFill>
                <a:latin typeface="+mn-lt"/>
                <a:ea typeface="+mn-ea"/>
                <a:cs typeface="+mn-cs"/>
              </a:rPr>
              <a:t>encouche</a:t>
            </a:r>
            <a:r>
              <a:rPr lang="en-US" sz="1200" b="1" i="1" u="none" strike="noStrike" kern="1200" baseline="0" dirty="0" smtClean="0">
                <a:solidFill>
                  <a:schemeClr val="tx1"/>
                </a:solidFill>
                <a:latin typeface="+mn-lt"/>
                <a:ea typeface="+mn-ea"/>
                <a:cs typeface="+mn-cs"/>
              </a:rPr>
              <a:t> </a:t>
            </a:r>
            <a:r>
              <a:rPr lang="en-US" sz="1200" b="1" i="1" u="none" strike="noStrike" kern="1200" baseline="0" dirty="0" err="1" smtClean="0">
                <a:solidFill>
                  <a:schemeClr val="tx1"/>
                </a:solidFill>
                <a:latin typeface="+mn-lt"/>
                <a:ea typeface="+mn-ea"/>
                <a:cs typeface="+mn-cs"/>
              </a:rPr>
              <a:t>frontales</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Frontal sharp transients (</a:t>
            </a:r>
            <a:r>
              <a:rPr lang="en-US" sz="1200" b="0" i="0" u="none" strike="noStrike" kern="1200" baseline="0" dirty="0" err="1" smtClean="0">
                <a:solidFill>
                  <a:schemeClr val="tx1"/>
                </a:solidFill>
                <a:latin typeface="+mn-lt"/>
                <a:ea typeface="+mn-ea"/>
                <a:cs typeface="+mn-cs"/>
              </a:rPr>
              <a:t>encoches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frontales</a:t>
            </a:r>
            <a:r>
              <a:rPr lang="en-US" sz="1200" b="0" i="0" u="none" strike="noStrike" kern="1200" baseline="0" dirty="0" smtClean="0">
                <a:solidFill>
                  <a:schemeClr val="tx1"/>
                </a:solidFill>
                <a:latin typeface="+mn-lt"/>
                <a:ea typeface="+mn-ea"/>
                <a:cs typeface="+mn-cs"/>
              </a:rPr>
              <a:t>) are physiologic findings described as isolated high amplitude (50 to &gt;150 </a:t>
            </a:r>
            <a:r>
              <a:rPr lang="en-US" sz="1200" b="0" i="0" u="none" strike="noStrike" kern="1200" baseline="0" dirty="0" err="1" smtClean="0">
                <a:solidFill>
                  <a:schemeClr val="tx1"/>
                </a:solidFill>
                <a:latin typeface="+mn-lt"/>
                <a:ea typeface="+mn-ea"/>
                <a:cs typeface="+mn-cs"/>
              </a:rPr>
              <a:t>μV</a:t>
            </a:r>
            <a:r>
              <a:rPr lang="en-US" sz="1200" b="0" i="0" u="none" strike="noStrike" kern="1200" baseline="0" dirty="0" smtClean="0">
                <a:solidFill>
                  <a:schemeClr val="tx1"/>
                </a:solidFill>
                <a:latin typeface="+mn-lt"/>
                <a:ea typeface="+mn-ea"/>
                <a:cs typeface="+mn-cs"/>
              </a:rPr>
              <a:t>), broad, biphasic transients (either negative–positive or positive–negative) with blunt configuration, seen maximally in frontal–prefrontal regions (Fp3–Fp4). They usually are isolated or occur in brief runs, alone or in combination with anterior slow dysrhythmia, symmetrically, bilaterally, and synchronously. They occur in transition from active to early quiet sleep. Although the premature form, which are </a:t>
            </a:r>
            <a:r>
              <a:rPr lang="en-US" sz="1200" b="0" i="0" u="none" strike="noStrike" kern="1200" baseline="0" dirty="0" err="1" smtClean="0">
                <a:solidFill>
                  <a:schemeClr val="tx1"/>
                </a:solidFill>
                <a:latin typeface="+mn-lt"/>
                <a:ea typeface="+mn-ea"/>
                <a:cs typeface="+mn-cs"/>
              </a:rPr>
              <a:t>polyphasic</a:t>
            </a:r>
            <a:r>
              <a:rPr lang="en-US" sz="1200" b="0" i="0" u="none" strike="noStrike" kern="1200" baseline="0" dirty="0" smtClean="0">
                <a:solidFill>
                  <a:schemeClr val="tx1"/>
                </a:solidFill>
                <a:latin typeface="+mn-lt"/>
                <a:ea typeface="+mn-ea"/>
                <a:cs typeface="+mn-cs"/>
              </a:rPr>
              <a:t> and very high amplitude may appear very early at 26–31 weeks CA, the typical biphasic FST are maximally expressed at 35–36 weeks, are diminished in number and voltage after 44 weeks CA, are rarely seen during sleep after 46 weeks CA, and are absent at 48 weeks CA.</a:t>
            </a:r>
          </a:p>
          <a:p>
            <a:r>
              <a:rPr lang="en-US" sz="1200" b="0" i="0" u="none" strike="noStrike" kern="1200" baseline="0" dirty="0" smtClean="0">
                <a:solidFill>
                  <a:schemeClr val="tx1"/>
                </a:solidFill>
                <a:latin typeface="+mn-lt"/>
                <a:ea typeface="+mn-ea"/>
                <a:cs typeface="+mn-cs"/>
              </a:rPr>
              <a:t>Minor criteria for pathologic FSTs include (1) excessive amount, (2) excessive duration, (3) high amplitude, (4) occurrence in active sleep/wakefulness, (5) atypical morphology, (6) marked asymmetry, and (7) FSTs beyond 48 weeks.</a:t>
            </a:r>
            <a:endParaRPr lang="en-US" dirty="0"/>
          </a:p>
        </p:txBody>
      </p:sp>
      <p:sp>
        <p:nvSpPr>
          <p:cNvPr id="4" name="Slide Number Placeholder 3"/>
          <p:cNvSpPr>
            <a:spLocks noGrp="1"/>
          </p:cNvSpPr>
          <p:nvPr>
            <p:ph type="sldNum" sz="quarter" idx="10"/>
          </p:nvPr>
        </p:nvSpPr>
        <p:spPr/>
        <p:txBody>
          <a:bodyPr/>
          <a:lstStyle/>
          <a:p>
            <a:fld id="{7AD6E673-3BAF-4E2C-ACAF-BE02342E3AD3}" type="slidenum">
              <a:rPr lang="en-US" smtClean="0"/>
              <a:t>6</a:t>
            </a:fld>
            <a:endParaRPr lang="en-US"/>
          </a:p>
        </p:txBody>
      </p:sp>
    </p:spTree>
    <p:extLst>
      <p:ext uri="{BB962C8B-B14F-4D97-AF65-F5344CB8AC3E}">
        <p14:creationId xmlns:p14="http://schemas.microsoft.com/office/powerpoint/2010/main" val="166633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Anterior Slow Dysrhythmia; (Anterior Dysrhythmia, </a:t>
            </a:r>
            <a:r>
              <a:rPr lang="en-US" sz="1200" b="1" i="0" u="none" strike="noStrike" kern="1200" baseline="0" dirty="0" err="1" smtClean="0">
                <a:solidFill>
                  <a:schemeClr val="tx1"/>
                </a:solidFill>
                <a:latin typeface="+mn-lt"/>
                <a:ea typeface="+mn-ea"/>
                <a:cs typeface="+mn-cs"/>
              </a:rPr>
              <a:t>Bifrontal</a:t>
            </a:r>
            <a:r>
              <a:rPr lang="en-US" sz="1200" b="1" i="0" u="none" strike="noStrike" kern="1200" baseline="0" dirty="0" smtClean="0">
                <a:solidFill>
                  <a:schemeClr val="tx1"/>
                </a:solidFill>
                <a:latin typeface="+mn-lt"/>
                <a:ea typeface="+mn-ea"/>
                <a:cs typeface="+mn-cs"/>
              </a:rPr>
              <a:t> Delta Activity). </a:t>
            </a:r>
            <a:r>
              <a:rPr lang="en-US" sz="1200" b="0" i="0" u="none" strike="noStrike" kern="1200" baseline="0" dirty="0" smtClean="0">
                <a:solidFill>
                  <a:schemeClr val="tx1"/>
                </a:solidFill>
                <a:latin typeface="+mn-lt"/>
                <a:ea typeface="+mn-ea"/>
                <a:cs typeface="+mn-cs"/>
              </a:rPr>
              <a:t>A 40 weeks CA infant with apnea and cyanosis. EEG shows “anterior slow dysrhythmia,” which is described as intermittent </a:t>
            </a:r>
            <a:r>
              <a:rPr lang="en-US" sz="1200" b="0" i="0" u="none" strike="noStrike" kern="1200" baseline="0" dirty="0" err="1" smtClean="0">
                <a:solidFill>
                  <a:schemeClr val="tx1"/>
                </a:solidFill>
                <a:latin typeface="+mn-lt"/>
                <a:ea typeface="+mn-ea"/>
                <a:cs typeface="+mn-cs"/>
              </a:rPr>
              <a:t>semirhythmic</a:t>
            </a:r>
            <a:r>
              <a:rPr lang="en-US" sz="1200" b="0" i="0" u="none" strike="noStrike" kern="1200" baseline="0" dirty="0" smtClean="0">
                <a:solidFill>
                  <a:schemeClr val="tx1"/>
                </a:solidFill>
                <a:latin typeface="+mn-lt"/>
                <a:ea typeface="+mn-ea"/>
                <a:cs typeface="+mn-cs"/>
              </a:rPr>
              <a:t> 1.5- to 2-Hz high-voltage delta activity (50- to 100 </a:t>
            </a:r>
            <a:r>
              <a:rPr lang="el-GR" sz="1200" b="0" i="0" u="none" strike="noStrike" kern="1200" baseline="0" dirty="0" smtClean="0">
                <a:solidFill>
                  <a:schemeClr val="tx1"/>
                </a:solidFill>
                <a:latin typeface="+mn-lt"/>
                <a:ea typeface="+mn-ea"/>
                <a:cs typeface="+mn-cs"/>
              </a:rPr>
              <a:t>μ</a:t>
            </a:r>
            <a:r>
              <a:rPr lang="en-US" sz="1200" b="0" i="0" u="none" strike="noStrike" kern="1200" baseline="0" dirty="0" smtClean="0">
                <a:solidFill>
                  <a:schemeClr val="tx1"/>
                </a:solidFill>
                <a:latin typeface="+mn-lt"/>
                <a:ea typeface="+mn-ea"/>
                <a:cs typeface="+mn-cs"/>
              </a:rPr>
              <a:t>V) in the frontal regions bilaterally. Anterior slow dysrhythmia is usually admixed with frontal sharp transients. It occurs most prominently during transitional sleep. It is a normal developmental EEG pattern. However, when it is abundant, persistently asymmetric, and high in amplitude or </a:t>
            </a:r>
            <a:r>
              <a:rPr lang="en-US" sz="1200" b="0" i="0" u="none" strike="noStrike" kern="1200" baseline="0" dirty="0" err="1" smtClean="0">
                <a:solidFill>
                  <a:schemeClr val="tx1"/>
                </a:solidFill>
                <a:latin typeface="+mn-lt"/>
                <a:ea typeface="+mn-ea"/>
                <a:cs typeface="+mn-cs"/>
              </a:rPr>
              <a:t>dysmorphic</a:t>
            </a:r>
            <a:r>
              <a:rPr lang="en-US" sz="1200" b="0" i="0" u="none" strike="noStrike" kern="1200" baseline="0" dirty="0" smtClean="0">
                <a:solidFill>
                  <a:schemeClr val="tx1"/>
                </a:solidFill>
                <a:latin typeface="+mn-lt"/>
                <a:ea typeface="+mn-ea"/>
                <a:cs typeface="+mn-cs"/>
              </a:rPr>
              <a:t>, it may be considered abnormal.</a:t>
            </a:r>
            <a:endParaRPr lang="en-US" dirty="0"/>
          </a:p>
        </p:txBody>
      </p:sp>
      <p:sp>
        <p:nvSpPr>
          <p:cNvPr id="4" name="Slide Number Placeholder 3"/>
          <p:cNvSpPr>
            <a:spLocks noGrp="1"/>
          </p:cNvSpPr>
          <p:nvPr>
            <p:ph type="sldNum" sz="quarter" idx="10"/>
          </p:nvPr>
        </p:nvSpPr>
        <p:spPr/>
        <p:txBody>
          <a:bodyPr/>
          <a:lstStyle/>
          <a:p>
            <a:fld id="{7AD6E673-3BAF-4E2C-ACAF-BE02342E3AD3}" type="slidenum">
              <a:rPr lang="en-US" smtClean="0"/>
              <a:t>7</a:t>
            </a:fld>
            <a:endParaRPr lang="en-US"/>
          </a:p>
        </p:txBody>
      </p:sp>
    </p:spTree>
    <p:extLst>
      <p:ext uri="{BB962C8B-B14F-4D97-AF65-F5344CB8AC3E}">
        <p14:creationId xmlns:p14="http://schemas.microsoft.com/office/powerpoint/2010/main" val="2386358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Zip-Like Electrical Discharges (Zips). </a:t>
            </a:r>
            <a:r>
              <a:rPr lang="en-US" sz="1200" b="0" i="0" u="none" strike="noStrike" kern="1200" baseline="0" dirty="0" smtClean="0">
                <a:solidFill>
                  <a:schemeClr val="tx1"/>
                </a:solidFill>
                <a:latin typeface="+mn-lt"/>
                <a:ea typeface="+mn-ea"/>
                <a:cs typeface="+mn-cs"/>
              </a:rPr>
              <a:t>A 30-day-old full-term newborn with pulmonary hypoplasia associated with diaphragmatic hernia and severe hypoxic ischemic encephalopathy, who developed frequent </a:t>
            </a:r>
            <a:r>
              <a:rPr lang="en-US" sz="1200" b="0" i="0" u="none" strike="noStrike" kern="1200" baseline="0" dirty="0" err="1" smtClean="0">
                <a:solidFill>
                  <a:schemeClr val="tx1"/>
                </a:solidFill>
                <a:latin typeface="+mn-lt"/>
                <a:ea typeface="+mn-ea"/>
                <a:cs typeface="+mn-cs"/>
              </a:rPr>
              <a:t>clonic</a:t>
            </a:r>
            <a:r>
              <a:rPr lang="en-US" sz="1200" b="0" i="0" u="none" strike="noStrike" kern="1200" baseline="0" dirty="0" smtClean="0">
                <a:solidFill>
                  <a:schemeClr val="tx1"/>
                </a:solidFill>
                <a:latin typeface="+mn-lt"/>
                <a:ea typeface="+mn-ea"/>
                <a:cs typeface="+mn-cs"/>
              </a:rPr>
              <a:t> jerking of the left arm. Ictal EEG shows low-voltage rhythmic, arc-like spikes in the right central region (open arrow)</a:t>
            </a:r>
          </a:p>
          <a:p>
            <a:r>
              <a:rPr lang="en-US" sz="1200" b="0" i="0" u="none" strike="noStrike" kern="1200" baseline="0" dirty="0" smtClean="0">
                <a:solidFill>
                  <a:schemeClr val="tx1"/>
                </a:solidFill>
                <a:latin typeface="+mn-lt"/>
                <a:ea typeface="+mn-ea"/>
                <a:cs typeface="+mn-cs"/>
              </a:rPr>
              <a:t>superimposed on very low-voltage background activity. “Zip-like electrical discharges (Zips)” is a common ictal EEG pattern in neonates, which consists of focal episodic rapid spikes of accelerating and decelerating speed that look like zippers. Zips may be associated with subclinical, subtle, focal </a:t>
            </a:r>
            <a:r>
              <a:rPr lang="en-US" sz="1200" b="0" i="0" u="none" strike="noStrike" kern="1200" baseline="0" dirty="0" err="1" smtClean="0">
                <a:solidFill>
                  <a:schemeClr val="tx1"/>
                </a:solidFill>
                <a:latin typeface="+mn-lt"/>
                <a:ea typeface="+mn-ea"/>
                <a:cs typeface="+mn-cs"/>
              </a:rPr>
              <a:t>clonic</a:t>
            </a:r>
            <a:r>
              <a:rPr lang="en-US" sz="1200" b="0" i="0" u="none" strike="noStrike" kern="1200" baseline="0" dirty="0" smtClean="0">
                <a:solidFill>
                  <a:schemeClr val="tx1"/>
                </a:solidFill>
                <a:latin typeface="+mn-lt"/>
                <a:ea typeface="+mn-ea"/>
                <a:cs typeface="+mn-cs"/>
              </a:rPr>
              <a:t>, and tonic seizures. Zips of subtle seizures are often multifocal and of shifting localization.</a:t>
            </a:r>
            <a:endParaRPr lang="en-US" dirty="0"/>
          </a:p>
        </p:txBody>
      </p:sp>
      <p:sp>
        <p:nvSpPr>
          <p:cNvPr id="4" name="Slide Number Placeholder 3"/>
          <p:cNvSpPr>
            <a:spLocks noGrp="1"/>
          </p:cNvSpPr>
          <p:nvPr>
            <p:ph type="sldNum" sz="quarter" idx="10"/>
          </p:nvPr>
        </p:nvSpPr>
        <p:spPr/>
        <p:txBody>
          <a:bodyPr/>
          <a:lstStyle/>
          <a:p>
            <a:fld id="{7AD6E673-3BAF-4E2C-ACAF-BE02342E3AD3}" type="slidenum">
              <a:rPr lang="en-US" smtClean="0"/>
              <a:t>8</a:t>
            </a:fld>
            <a:endParaRPr lang="en-US"/>
          </a:p>
        </p:txBody>
      </p:sp>
    </p:spTree>
    <p:extLst>
      <p:ext uri="{BB962C8B-B14F-4D97-AF65-F5344CB8AC3E}">
        <p14:creationId xmlns:p14="http://schemas.microsoft.com/office/powerpoint/2010/main" val="2643073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Focal </a:t>
            </a:r>
            <a:r>
              <a:rPr lang="en-US" sz="1200" b="1" i="0" u="none" strike="noStrike" kern="1200" baseline="0" dirty="0" err="1" smtClean="0">
                <a:solidFill>
                  <a:schemeClr val="tx1"/>
                </a:solidFill>
                <a:latin typeface="+mn-lt"/>
                <a:ea typeface="+mn-ea"/>
                <a:cs typeface="+mn-cs"/>
              </a:rPr>
              <a:t>Clonic</a:t>
            </a:r>
            <a:r>
              <a:rPr lang="en-US" sz="1200" b="1" i="0" u="none" strike="noStrike" kern="1200" baseline="0" dirty="0" smtClean="0">
                <a:solidFill>
                  <a:schemeClr val="tx1"/>
                </a:solidFill>
                <a:latin typeface="+mn-lt"/>
                <a:ea typeface="+mn-ea"/>
                <a:cs typeface="+mn-cs"/>
              </a:rPr>
              <a:t> Seizure; Neonatal Stroke Due to Systemic Infection. </a:t>
            </a:r>
            <a:r>
              <a:rPr lang="en-US" sz="1200" b="0" i="0" u="none" strike="noStrike" kern="1200" baseline="0" dirty="0" smtClean="0">
                <a:solidFill>
                  <a:schemeClr val="tx1"/>
                </a:solidFill>
                <a:latin typeface="+mn-lt"/>
                <a:ea typeface="+mn-ea"/>
                <a:cs typeface="+mn-cs"/>
              </a:rPr>
              <a:t>A 7-day-old female with low-grade fever and frequent right arm </a:t>
            </a:r>
            <a:r>
              <a:rPr lang="en-US" sz="1200" b="0" i="0" u="none" strike="noStrike" kern="1200" baseline="0" dirty="0" err="1" smtClean="0">
                <a:solidFill>
                  <a:schemeClr val="tx1"/>
                </a:solidFill>
                <a:latin typeface="+mn-lt"/>
                <a:ea typeface="+mn-ea"/>
                <a:cs typeface="+mn-cs"/>
              </a:rPr>
              <a:t>clonic</a:t>
            </a:r>
            <a:r>
              <a:rPr lang="en-US" sz="1200" b="0" i="0" u="none" strike="noStrike" kern="1200" baseline="0" dirty="0" smtClean="0">
                <a:solidFill>
                  <a:schemeClr val="tx1"/>
                </a:solidFill>
                <a:latin typeface="+mn-lt"/>
                <a:ea typeface="+mn-ea"/>
                <a:cs typeface="+mn-cs"/>
              </a:rPr>
              <a:t> jerking. CSF</a:t>
            </a:r>
          </a:p>
          <a:p>
            <a:r>
              <a:rPr lang="en-US" sz="1200" b="0" i="0" u="none" strike="noStrike" kern="1200" baseline="0" dirty="0" smtClean="0">
                <a:solidFill>
                  <a:schemeClr val="tx1"/>
                </a:solidFill>
                <a:latin typeface="+mn-lt"/>
                <a:ea typeface="+mn-ea"/>
                <a:cs typeface="+mn-cs"/>
              </a:rPr>
              <a:t>fi </a:t>
            </a:r>
            <a:r>
              <a:rPr lang="en-US" sz="1200" b="0" i="0" u="none" strike="noStrike" kern="1200" baseline="0" dirty="0" err="1" smtClean="0">
                <a:solidFill>
                  <a:schemeClr val="tx1"/>
                </a:solidFill>
                <a:latin typeface="+mn-lt"/>
                <a:ea typeface="+mn-ea"/>
                <a:cs typeface="+mn-cs"/>
              </a:rPr>
              <a:t>ndings</a:t>
            </a:r>
            <a:r>
              <a:rPr lang="en-US" sz="1200" b="0" i="0" u="none" strike="noStrike" kern="1200" baseline="0" dirty="0" smtClean="0">
                <a:solidFill>
                  <a:schemeClr val="tx1"/>
                </a:solidFill>
                <a:latin typeface="+mn-lt"/>
                <a:ea typeface="+mn-ea"/>
                <a:cs typeface="+mn-cs"/>
              </a:rPr>
              <a:t> were unremarkable. Her mother had a history of fever and URI symptoms. </a:t>
            </a:r>
            <a:r>
              <a:rPr lang="en-US" sz="1200" b="0" i="0" u="none" strike="noStrike" kern="1200" baseline="0" dirty="0" err="1" smtClean="0">
                <a:solidFill>
                  <a:schemeClr val="tx1"/>
                </a:solidFill>
                <a:latin typeface="+mn-lt"/>
                <a:ea typeface="+mn-ea"/>
                <a:cs typeface="+mn-cs"/>
              </a:rPr>
              <a:t>Hypercoagulation</a:t>
            </a:r>
            <a:r>
              <a:rPr lang="en-US" sz="1200" b="0" i="0" u="none" strike="noStrike" kern="1200" baseline="0" dirty="0" smtClean="0">
                <a:solidFill>
                  <a:schemeClr val="tx1"/>
                </a:solidFill>
                <a:latin typeface="+mn-lt"/>
                <a:ea typeface="+mn-ea"/>
                <a:cs typeface="+mn-cs"/>
              </a:rPr>
              <a:t> studies were negative. The presumptive diagnosis was neonatal stroke</a:t>
            </a:r>
          </a:p>
          <a:p>
            <a:r>
              <a:rPr lang="en-US" sz="1200" b="0" i="0" u="none" strike="noStrike" kern="1200" baseline="0" dirty="0" smtClean="0">
                <a:solidFill>
                  <a:schemeClr val="tx1"/>
                </a:solidFill>
                <a:latin typeface="+mn-lt"/>
                <a:ea typeface="+mn-ea"/>
                <a:cs typeface="+mn-cs"/>
              </a:rPr>
              <a:t>caused by systemic viral infection. T2-weighted and DWI MRI support the diagnosis of stroke in the left parietal region (arrow). Ictal EEG demonstrates rhythmic spike-wave activity</a:t>
            </a:r>
          </a:p>
          <a:p>
            <a:r>
              <a:rPr lang="en-US" sz="1200" b="0" i="0" u="none" strike="noStrike" kern="1200" baseline="0" dirty="0" smtClean="0">
                <a:solidFill>
                  <a:schemeClr val="tx1"/>
                </a:solidFill>
                <a:latin typeface="+mn-lt"/>
                <a:ea typeface="+mn-ea"/>
                <a:cs typeface="+mn-cs"/>
              </a:rPr>
              <a:t>in the left central region time-locked with right arm </a:t>
            </a:r>
            <a:r>
              <a:rPr lang="en-US" sz="1200" b="0" i="0" u="none" strike="noStrike" kern="1200" baseline="0" dirty="0" err="1" smtClean="0">
                <a:solidFill>
                  <a:schemeClr val="tx1"/>
                </a:solidFill>
                <a:latin typeface="+mn-lt"/>
                <a:ea typeface="+mn-ea"/>
                <a:cs typeface="+mn-cs"/>
              </a:rPr>
              <a:t>clonic</a:t>
            </a:r>
            <a:r>
              <a:rPr lang="en-US" sz="1200" b="0" i="0" u="none" strike="noStrike" kern="1200" baseline="0" dirty="0" smtClean="0">
                <a:solidFill>
                  <a:schemeClr val="tx1"/>
                </a:solidFill>
                <a:latin typeface="+mn-lt"/>
                <a:ea typeface="+mn-ea"/>
                <a:cs typeface="+mn-cs"/>
              </a:rPr>
              <a:t> jerking. Seizures were stopped after </a:t>
            </a:r>
            <a:r>
              <a:rPr lang="en-US" sz="1200" b="0" i="0" u="none" strike="noStrike" kern="1200" baseline="0" dirty="0" err="1" smtClean="0">
                <a:solidFill>
                  <a:schemeClr val="tx1"/>
                </a:solidFill>
                <a:latin typeface="+mn-lt"/>
                <a:ea typeface="+mn-ea"/>
                <a:cs typeface="+mn-cs"/>
              </a:rPr>
              <a:t>topiramate</a:t>
            </a:r>
            <a:r>
              <a:rPr lang="en-US" sz="1200" b="0" i="0" u="none" strike="noStrike" kern="1200" baseline="0" dirty="0" smtClean="0">
                <a:solidFill>
                  <a:schemeClr val="tx1"/>
                </a:solidFill>
                <a:latin typeface="+mn-lt"/>
                <a:ea typeface="+mn-ea"/>
                <a:cs typeface="+mn-cs"/>
              </a:rPr>
              <a:t> was added to phenobarbital.</a:t>
            </a:r>
          </a:p>
          <a:p>
            <a:r>
              <a:rPr lang="en-US" sz="1200" b="0" i="0" u="none" strike="noStrike" kern="1200" baseline="0" dirty="0" smtClean="0">
                <a:solidFill>
                  <a:schemeClr val="tx1"/>
                </a:solidFill>
                <a:latin typeface="+mn-lt"/>
                <a:ea typeface="+mn-ea"/>
                <a:cs typeface="+mn-cs"/>
              </a:rPr>
              <a:t>Stroke or hemorrhage is the most common structural abnormality that causes focal </a:t>
            </a:r>
            <a:r>
              <a:rPr lang="en-US" sz="1200" b="0" i="0" u="none" strike="noStrike" kern="1200" baseline="0" dirty="0" err="1" smtClean="0">
                <a:solidFill>
                  <a:schemeClr val="tx1"/>
                </a:solidFill>
                <a:latin typeface="+mn-lt"/>
                <a:ea typeface="+mn-ea"/>
                <a:cs typeface="+mn-cs"/>
              </a:rPr>
              <a:t>clonic</a:t>
            </a:r>
            <a:r>
              <a:rPr lang="en-US" sz="1200" b="0" i="0" u="none" strike="noStrike" kern="1200" baseline="0" dirty="0" smtClean="0">
                <a:solidFill>
                  <a:schemeClr val="tx1"/>
                </a:solidFill>
                <a:latin typeface="+mn-lt"/>
                <a:ea typeface="+mn-ea"/>
                <a:cs typeface="+mn-cs"/>
              </a:rPr>
              <a:t> or tonic seizures. In addition, focal tonic or </a:t>
            </a:r>
            <a:r>
              <a:rPr lang="en-US" sz="1200" b="0" i="0" u="none" strike="noStrike" kern="1200" baseline="0" dirty="0" err="1" smtClean="0">
                <a:solidFill>
                  <a:schemeClr val="tx1"/>
                </a:solidFill>
                <a:latin typeface="+mn-lt"/>
                <a:ea typeface="+mn-ea"/>
                <a:cs typeface="+mn-cs"/>
              </a:rPr>
              <a:t>clonic</a:t>
            </a:r>
            <a:r>
              <a:rPr lang="en-US" sz="1200" b="0" i="0" u="none" strike="noStrike" kern="1200" baseline="0" dirty="0" smtClean="0">
                <a:solidFill>
                  <a:schemeClr val="tx1"/>
                </a:solidFill>
                <a:latin typeface="+mn-lt"/>
                <a:ea typeface="+mn-ea"/>
                <a:cs typeface="+mn-cs"/>
              </a:rPr>
              <a:t> seizures are also associated</a:t>
            </a:r>
          </a:p>
          <a:p>
            <a:r>
              <a:rPr lang="en-US" sz="1200" b="0" i="0" u="none" strike="noStrike" kern="1200" baseline="0" dirty="0" smtClean="0">
                <a:solidFill>
                  <a:schemeClr val="tx1"/>
                </a:solidFill>
                <a:latin typeface="+mn-lt"/>
                <a:ea typeface="+mn-ea"/>
                <a:cs typeface="+mn-cs"/>
              </a:rPr>
              <a:t>with some metabolic conditions such as </a:t>
            </a:r>
            <a:r>
              <a:rPr lang="en-US" sz="1200" b="0" i="0" u="none" strike="noStrike" kern="1200" baseline="0" dirty="0" err="1" smtClean="0">
                <a:solidFill>
                  <a:schemeClr val="tx1"/>
                </a:solidFill>
                <a:latin typeface="+mn-lt"/>
                <a:ea typeface="+mn-ea"/>
                <a:cs typeface="+mn-cs"/>
              </a:rPr>
              <a:t>hypocalcemia</a:t>
            </a:r>
            <a:r>
              <a:rPr lang="en-US" sz="1200" b="0" i="0" u="none" strike="noStrike" kern="1200" baseline="0" dirty="0" smtClean="0">
                <a:solidFill>
                  <a:schemeClr val="tx1"/>
                </a:solidFill>
                <a:latin typeface="+mn-lt"/>
                <a:ea typeface="+mn-ea"/>
                <a:cs typeface="+mn-cs"/>
              </a:rPr>
              <a:t>, hypoglycemia, and hypomagnesemia.28 MRI, especially with diff </a:t>
            </a:r>
            <a:r>
              <a:rPr lang="en-US" sz="1200" b="0" i="0" u="none" strike="noStrike" kern="1200" baseline="0" dirty="0" err="1" smtClean="0">
                <a:solidFill>
                  <a:schemeClr val="tx1"/>
                </a:solidFill>
                <a:latin typeface="+mn-lt"/>
                <a:ea typeface="+mn-ea"/>
                <a:cs typeface="+mn-cs"/>
              </a:rPr>
              <a:t>usion</a:t>
            </a:r>
            <a:r>
              <a:rPr lang="en-US" sz="1200" b="0" i="0" u="none" strike="noStrike" kern="1200" baseline="0" dirty="0" smtClean="0">
                <a:solidFill>
                  <a:schemeClr val="tx1"/>
                </a:solidFill>
                <a:latin typeface="+mn-lt"/>
                <a:ea typeface="+mn-ea"/>
                <a:cs typeface="+mn-cs"/>
              </a:rPr>
              <a:t>-weighted imaging (DWI), is the investigation</a:t>
            </a:r>
          </a:p>
          <a:p>
            <a:r>
              <a:rPr lang="en-US" sz="1200" b="0" i="0" u="none" strike="noStrike" kern="1200" baseline="0" dirty="0" smtClean="0">
                <a:solidFill>
                  <a:schemeClr val="tx1"/>
                </a:solidFill>
                <a:latin typeface="+mn-lt"/>
                <a:ea typeface="+mn-ea"/>
                <a:cs typeface="+mn-cs"/>
              </a:rPr>
              <a:t>of choice for arterial stroke in the newborn. DWI can reliably detect ischemic injury within 24 h of its onset. However, DWI may become falsely negative 1 week after stroke</a:t>
            </a:r>
          </a:p>
          <a:p>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pseudonormalization</a:t>
            </a:r>
            <a:r>
              <a:rPr lang="en-US" sz="1200" b="0" i="0" u="none" strike="noStrike" kern="1200" baseline="0" dirty="0" smtClean="0">
                <a:solidFill>
                  <a:schemeClr val="tx1"/>
                </a:solidFill>
                <a:latin typeface="+mn-lt"/>
                <a:ea typeface="+mn-ea"/>
                <a:cs typeface="+mn-cs"/>
              </a:rPr>
              <a:t>), by which time established changes should be evident on conventional T1- and T2-weighted imaging.31,32</a:t>
            </a:r>
            <a:endParaRPr lang="en-US" dirty="0"/>
          </a:p>
        </p:txBody>
      </p:sp>
      <p:sp>
        <p:nvSpPr>
          <p:cNvPr id="4" name="Slide Number Placeholder 3"/>
          <p:cNvSpPr>
            <a:spLocks noGrp="1"/>
          </p:cNvSpPr>
          <p:nvPr>
            <p:ph type="sldNum" sz="quarter" idx="10"/>
          </p:nvPr>
        </p:nvSpPr>
        <p:spPr/>
        <p:txBody>
          <a:bodyPr/>
          <a:lstStyle/>
          <a:p>
            <a:fld id="{7AD6E673-3BAF-4E2C-ACAF-BE02342E3AD3}" type="slidenum">
              <a:rPr lang="en-US" smtClean="0"/>
              <a:t>9</a:t>
            </a:fld>
            <a:endParaRPr lang="en-US"/>
          </a:p>
        </p:txBody>
      </p:sp>
    </p:spTree>
    <p:extLst>
      <p:ext uri="{BB962C8B-B14F-4D97-AF65-F5344CB8AC3E}">
        <p14:creationId xmlns:p14="http://schemas.microsoft.com/office/powerpoint/2010/main" val="3242067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Early Myoclonic Encephalopathy (EME); Pyridoxine Dependency. </a:t>
            </a:r>
            <a:r>
              <a:rPr lang="en-US" sz="1200" b="0" i="0" u="none" strike="noStrike" kern="1200" baseline="0" dirty="0" smtClean="0">
                <a:solidFill>
                  <a:schemeClr val="tx1"/>
                </a:solidFill>
                <a:latin typeface="+mn-lt"/>
                <a:ea typeface="+mn-ea"/>
                <a:cs typeface="+mn-cs"/>
              </a:rPr>
              <a:t>A 7-day-old girl with intermittent irritability, jitteriness, lethargy, and myoclonic jerks. A</a:t>
            </a:r>
          </a:p>
          <a:p>
            <a:r>
              <a:rPr lang="en-US" sz="1200" b="0" i="0" u="none" strike="noStrike" kern="1200" baseline="0" dirty="0" smtClean="0">
                <a:solidFill>
                  <a:schemeClr val="tx1"/>
                </a:solidFill>
                <a:latin typeface="+mn-lt"/>
                <a:ea typeface="+mn-ea"/>
                <a:cs typeface="+mn-cs"/>
              </a:rPr>
              <a:t>subsequent gene tests </a:t>
            </a:r>
            <a:r>
              <a:rPr lang="en-US" sz="1200" b="0" i="0" u="none" strike="noStrike" kern="1200" baseline="0" dirty="0" err="1" smtClean="0">
                <a:solidFill>
                  <a:schemeClr val="tx1"/>
                </a:solidFill>
                <a:latin typeface="+mn-lt"/>
                <a:ea typeface="+mn-ea"/>
                <a:cs typeface="+mn-cs"/>
              </a:rPr>
              <a:t>confi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rmed</a:t>
            </a:r>
            <a:r>
              <a:rPr lang="en-US" sz="1200" b="0" i="0" u="none" strike="noStrike" kern="1200" baseline="0" dirty="0" smtClean="0">
                <a:solidFill>
                  <a:schemeClr val="tx1"/>
                </a:solidFill>
                <a:latin typeface="+mn-lt"/>
                <a:ea typeface="+mn-ea"/>
                <a:cs typeface="+mn-cs"/>
              </a:rPr>
              <a:t> the diagnosis of pyridoxine dependency. Her MRI was unremarkable. Her initial EEG (as shown) demonstrates diff use suppression burst pattern.</a:t>
            </a:r>
          </a:p>
          <a:p>
            <a:r>
              <a:rPr lang="en-US" sz="1200" b="0" i="0" u="none" strike="noStrike" kern="1200" baseline="0" dirty="0" smtClean="0">
                <a:solidFill>
                  <a:schemeClr val="tx1"/>
                </a:solidFill>
                <a:latin typeface="+mn-lt"/>
                <a:ea typeface="+mn-ea"/>
                <a:cs typeface="+mn-cs"/>
              </a:rPr>
              <a:t>After an administration of intravenous pyridoxine, the patient showed dramatic improvement in her clinical symptoms and EEG. During her subsequent neurology visits, she</a:t>
            </a:r>
          </a:p>
          <a:p>
            <a:r>
              <a:rPr lang="en-US" sz="1200" b="0" i="0" u="none" strike="noStrike" kern="1200" baseline="0" dirty="0" smtClean="0">
                <a:solidFill>
                  <a:schemeClr val="tx1"/>
                </a:solidFill>
                <a:latin typeface="+mn-lt"/>
                <a:ea typeface="+mn-ea"/>
                <a:cs typeface="+mn-cs"/>
              </a:rPr>
              <a:t>continued to have no seizures and had normal developmental milestones. Her EEGs performed at 1 and 3 months of age were appropriate for age.</a:t>
            </a:r>
          </a:p>
          <a:p>
            <a:r>
              <a:rPr lang="en-US" sz="1200" b="0" i="0" u="none" strike="noStrike" kern="1200" baseline="0" dirty="0" smtClean="0">
                <a:solidFill>
                  <a:schemeClr val="tx1"/>
                </a:solidFill>
                <a:latin typeface="+mn-lt"/>
                <a:ea typeface="+mn-ea"/>
                <a:cs typeface="+mn-cs"/>
              </a:rPr>
              <a:t>EME is a very rare epileptic syndrome characterized by myoclonus with onset of seizures in the neonatal period. The EEG shows suppression burst pattern. Metabolic diseases,</a:t>
            </a:r>
          </a:p>
          <a:p>
            <a:r>
              <a:rPr lang="en-US" sz="1200" b="0" i="0" u="none" strike="noStrike" kern="1200" baseline="0" dirty="0" smtClean="0">
                <a:solidFill>
                  <a:schemeClr val="tx1"/>
                </a:solidFill>
                <a:latin typeface="+mn-lt"/>
                <a:ea typeface="+mn-ea"/>
                <a:cs typeface="+mn-cs"/>
              </a:rPr>
              <a:t>especially </a:t>
            </a:r>
            <a:r>
              <a:rPr lang="en-US" sz="1200" b="0" i="0" u="none" strike="noStrike" kern="1200" baseline="0" dirty="0" err="1" smtClean="0">
                <a:solidFill>
                  <a:schemeClr val="tx1"/>
                </a:solidFill>
                <a:latin typeface="+mn-lt"/>
                <a:ea typeface="+mn-ea"/>
                <a:cs typeface="+mn-cs"/>
              </a:rPr>
              <a:t>nonketotic</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hyperglycinemia</a:t>
            </a:r>
            <a:r>
              <a:rPr lang="en-US" sz="1200" b="0" i="0" u="none" strike="noStrike" kern="1200" baseline="0" dirty="0" smtClean="0">
                <a:solidFill>
                  <a:schemeClr val="tx1"/>
                </a:solidFill>
                <a:latin typeface="+mn-lt"/>
                <a:ea typeface="+mn-ea"/>
                <a:cs typeface="+mn-cs"/>
              </a:rPr>
              <a:t>, are usually the causes of EME. Malformation of cortical development is an uncommon etiology. Pyridoxine dependency was reported in</a:t>
            </a:r>
          </a:p>
          <a:p>
            <a:r>
              <a:rPr lang="en-US" sz="1200" b="0" i="0" u="none" strike="noStrike" kern="1200" baseline="0" dirty="0" smtClean="0">
                <a:solidFill>
                  <a:schemeClr val="tx1"/>
                </a:solidFill>
                <a:latin typeface="+mn-lt"/>
                <a:ea typeface="+mn-ea"/>
                <a:cs typeface="+mn-cs"/>
              </a:rPr>
              <a:t>one patient with EME who had complete recovery after the treatment with pyridoxine. Almost all patients with EME have a very poor prognosis.37</a:t>
            </a:r>
            <a:endParaRPr lang="en-US" dirty="0"/>
          </a:p>
        </p:txBody>
      </p:sp>
      <p:sp>
        <p:nvSpPr>
          <p:cNvPr id="4" name="Slide Number Placeholder 3"/>
          <p:cNvSpPr>
            <a:spLocks noGrp="1"/>
          </p:cNvSpPr>
          <p:nvPr>
            <p:ph type="sldNum" sz="quarter" idx="10"/>
          </p:nvPr>
        </p:nvSpPr>
        <p:spPr/>
        <p:txBody>
          <a:bodyPr/>
          <a:lstStyle/>
          <a:p>
            <a:fld id="{7AD6E673-3BAF-4E2C-ACAF-BE02342E3AD3}" type="slidenum">
              <a:rPr lang="en-US" smtClean="0"/>
              <a:t>10</a:t>
            </a:fld>
            <a:endParaRPr lang="en-US"/>
          </a:p>
        </p:txBody>
      </p:sp>
    </p:spTree>
    <p:extLst>
      <p:ext uri="{BB962C8B-B14F-4D97-AF65-F5344CB8AC3E}">
        <p14:creationId xmlns:p14="http://schemas.microsoft.com/office/powerpoint/2010/main" val="38281794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 y="3406775"/>
            <a:ext cx="5105400" cy="1470025"/>
          </a:xfrm>
        </p:spPr>
        <p:txBody>
          <a:bodyPr/>
          <a:lstStyle>
            <a:lvl1pPr>
              <a:defRPr>
                <a:solidFill>
                  <a:schemeClr val="bg1"/>
                </a:solidFill>
                <a:latin typeface="Tahoma" pitchFamily="34" charset="0"/>
                <a:cs typeface="Tahom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304800" y="4953000"/>
            <a:ext cx="4800600" cy="838200"/>
          </a:xfrm>
        </p:spPr>
        <p:txBody>
          <a:bodyPr/>
          <a:lstStyle>
            <a:lvl1pPr marL="0" indent="0" algn="ctr">
              <a:buNone/>
              <a:defRPr>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96C6FFAB-A61F-46FE-BA12-9784356FD4FB}" type="datetimeFigureOut">
              <a:rPr lang="en-US"/>
              <a:pPr>
                <a:defRPr/>
              </a:pPr>
              <a:t>2/22/2014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A650A2-81FE-474B-9A66-1968F5569554}" type="slidenum">
              <a:rPr lang="en-US"/>
              <a:pPr>
                <a:defRPr/>
              </a:pPr>
              <a:t>‹#›</a:t>
            </a:fld>
            <a:endParaRPr lang="en-US"/>
          </a:p>
        </p:txBody>
      </p:sp>
    </p:spTree>
    <p:extLst>
      <p:ext uri="{BB962C8B-B14F-4D97-AF65-F5344CB8AC3E}">
        <p14:creationId xmlns:p14="http://schemas.microsoft.com/office/powerpoint/2010/main" val="2735471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BC57771-1DCD-4BAB-B904-88B91DB93FEC}" type="datetimeFigureOut">
              <a:rPr lang="en-US"/>
              <a:pPr>
                <a:defRPr/>
              </a:pPr>
              <a:t>2/22/2014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47CC4B-E21D-4D78-9417-2DD568A8A45A}" type="slidenum">
              <a:rPr lang="en-US"/>
              <a:pPr>
                <a:defRPr/>
              </a:pPr>
              <a:t>‹#›</a:t>
            </a:fld>
            <a:endParaRPr lang="en-US"/>
          </a:p>
        </p:txBody>
      </p:sp>
    </p:spTree>
    <p:extLst>
      <p:ext uri="{BB962C8B-B14F-4D97-AF65-F5344CB8AC3E}">
        <p14:creationId xmlns:p14="http://schemas.microsoft.com/office/powerpoint/2010/main" val="2830572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98E15FA-1349-427F-8442-C6DAC702CDE1}" type="datetimeFigureOut">
              <a:rPr lang="en-US"/>
              <a:pPr>
                <a:defRPr/>
              </a:pPr>
              <a:t>2/22/2014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01220B-3B64-4375-B3AD-B2A70BC13F0B}" type="slidenum">
              <a:rPr lang="en-US"/>
              <a:pPr>
                <a:defRPr/>
              </a:pPr>
              <a:t>‹#›</a:t>
            </a:fld>
            <a:endParaRPr lang="en-US"/>
          </a:p>
        </p:txBody>
      </p:sp>
    </p:spTree>
    <p:extLst>
      <p:ext uri="{BB962C8B-B14F-4D97-AF65-F5344CB8AC3E}">
        <p14:creationId xmlns:p14="http://schemas.microsoft.com/office/powerpoint/2010/main" val="4045417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1C2DF5B-CA9E-4D37-8BCF-16E4B78F9385}" type="datetimeFigureOut">
              <a:rPr lang="en-US"/>
              <a:pPr>
                <a:defRPr/>
              </a:pPr>
              <a:t>2/22/2014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87F43E-84A8-4F81-8403-FC9366C611D7}" type="slidenum">
              <a:rPr lang="en-US"/>
              <a:pPr>
                <a:defRPr/>
              </a:pPr>
              <a:t>‹#›</a:t>
            </a:fld>
            <a:endParaRPr lang="en-US"/>
          </a:p>
        </p:txBody>
      </p:sp>
    </p:spTree>
    <p:extLst>
      <p:ext uri="{BB962C8B-B14F-4D97-AF65-F5344CB8AC3E}">
        <p14:creationId xmlns:p14="http://schemas.microsoft.com/office/powerpoint/2010/main" val="139714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5951AAE-52C2-4E4E-AB58-454ACA94910F}" type="datetimeFigureOut">
              <a:rPr lang="en-US"/>
              <a:pPr>
                <a:defRPr/>
              </a:pPr>
              <a:t>2/22/2014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E50936-594D-43C4-BEAF-A0A225A4CB6E}" type="slidenum">
              <a:rPr lang="en-US"/>
              <a:pPr>
                <a:defRPr/>
              </a:pPr>
              <a:t>‹#›</a:t>
            </a:fld>
            <a:endParaRPr lang="en-US"/>
          </a:p>
        </p:txBody>
      </p:sp>
    </p:spTree>
    <p:extLst>
      <p:ext uri="{BB962C8B-B14F-4D97-AF65-F5344CB8AC3E}">
        <p14:creationId xmlns:p14="http://schemas.microsoft.com/office/powerpoint/2010/main" val="2062312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7DDC967-B648-485F-95E6-214E0557C801}" type="datetimeFigureOut">
              <a:rPr lang="en-US"/>
              <a:pPr>
                <a:defRPr/>
              </a:pPr>
              <a:t>2/22/2014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CD7E6F2-513D-46C8-AF91-9CABD4EF0FD1}" type="slidenum">
              <a:rPr lang="en-US"/>
              <a:pPr>
                <a:defRPr/>
              </a:pPr>
              <a:t>‹#›</a:t>
            </a:fld>
            <a:endParaRPr lang="en-US"/>
          </a:p>
        </p:txBody>
      </p:sp>
    </p:spTree>
    <p:extLst>
      <p:ext uri="{BB962C8B-B14F-4D97-AF65-F5344CB8AC3E}">
        <p14:creationId xmlns:p14="http://schemas.microsoft.com/office/powerpoint/2010/main" val="491602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D82E79C-DF45-4059-AC6D-0C2CF5BA0A79}" type="datetimeFigureOut">
              <a:rPr lang="en-US"/>
              <a:pPr>
                <a:defRPr/>
              </a:pPr>
              <a:t>2/22/2014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EB73D18-00DC-4CFA-8289-40087776CE52}" type="slidenum">
              <a:rPr lang="en-US"/>
              <a:pPr>
                <a:defRPr/>
              </a:pPr>
              <a:t>‹#›</a:t>
            </a:fld>
            <a:endParaRPr lang="en-US"/>
          </a:p>
        </p:txBody>
      </p:sp>
    </p:spTree>
    <p:extLst>
      <p:ext uri="{BB962C8B-B14F-4D97-AF65-F5344CB8AC3E}">
        <p14:creationId xmlns:p14="http://schemas.microsoft.com/office/powerpoint/2010/main" val="702253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9CB6C5F-2FD4-4D6B-963D-61B7C5A7BF0C}" type="datetimeFigureOut">
              <a:rPr lang="en-US"/>
              <a:pPr>
                <a:defRPr/>
              </a:pPr>
              <a:t>2/22/2014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0EABEE2-7231-4844-AA79-20F3B8FAEBC1}" type="slidenum">
              <a:rPr lang="en-US"/>
              <a:pPr>
                <a:defRPr/>
              </a:pPr>
              <a:t>‹#›</a:t>
            </a:fld>
            <a:endParaRPr lang="en-US"/>
          </a:p>
        </p:txBody>
      </p:sp>
    </p:spTree>
    <p:extLst>
      <p:ext uri="{BB962C8B-B14F-4D97-AF65-F5344CB8AC3E}">
        <p14:creationId xmlns:p14="http://schemas.microsoft.com/office/powerpoint/2010/main" val="2171888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5CEC16A-C114-4692-93FB-D80F76B63979}" type="datetimeFigureOut">
              <a:rPr lang="en-US"/>
              <a:pPr>
                <a:defRPr/>
              </a:pPr>
              <a:t>2/22/2014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E88EB02-A500-4D75-865E-15ED8651598D}" type="slidenum">
              <a:rPr lang="en-US"/>
              <a:pPr>
                <a:defRPr/>
              </a:pPr>
              <a:t>‹#›</a:t>
            </a:fld>
            <a:endParaRPr lang="en-US"/>
          </a:p>
        </p:txBody>
      </p:sp>
    </p:spTree>
    <p:extLst>
      <p:ext uri="{BB962C8B-B14F-4D97-AF65-F5344CB8AC3E}">
        <p14:creationId xmlns:p14="http://schemas.microsoft.com/office/powerpoint/2010/main" val="122889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FD11C97-1265-4BAF-8B1F-078B7D1FCEDD}" type="datetimeFigureOut">
              <a:rPr lang="en-US"/>
              <a:pPr>
                <a:defRPr/>
              </a:pPr>
              <a:t>2/22/2014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4BD1B78-968A-449F-AD83-9C64613880CD}" type="slidenum">
              <a:rPr lang="en-US"/>
              <a:pPr>
                <a:defRPr/>
              </a:pPr>
              <a:t>‹#›</a:t>
            </a:fld>
            <a:endParaRPr lang="en-US"/>
          </a:p>
        </p:txBody>
      </p:sp>
    </p:spTree>
    <p:extLst>
      <p:ext uri="{BB962C8B-B14F-4D97-AF65-F5344CB8AC3E}">
        <p14:creationId xmlns:p14="http://schemas.microsoft.com/office/powerpoint/2010/main" val="3471904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527E81D-1550-4E97-823D-7AD2A99007A6}" type="datetimeFigureOut">
              <a:rPr lang="en-US"/>
              <a:pPr>
                <a:defRPr/>
              </a:pPr>
              <a:t>2/22/2014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2A30412-3DA2-4859-93F7-665729DCF6E3}" type="slidenum">
              <a:rPr lang="en-US"/>
              <a:pPr>
                <a:defRPr/>
              </a:pPr>
              <a:t>‹#›</a:t>
            </a:fld>
            <a:endParaRPr lang="en-US"/>
          </a:p>
        </p:txBody>
      </p:sp>
    </p:spTree>
    <p:extLst>
      <p:ext uri="{BB962C8B-B14F-4D97-AF65-F5344CB8AC3E}">
        <p14:creationId xmlns:p14="http://schemas.microsoft.com/office/powerpoint/2010/main" val="1840083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427038"/>
            <a:ext cx="82296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6172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3268B42B-3256-46B5-B7C4-593469A0158B}" type="datetimeFigureOut">
              <a:rPr lang="en-US"/>
              <a:pPr>
                <a:defRPr/>
              </a:pPr>
              <a:t>2/22/2014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DA5A36B0-600D-4936-964B-6F5663AD004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76" charset="0"/>
        </a:defRPr>
      </a:lvl2pPr>
      <a:lvl3pPr algn="ctr" rtl="0" eaLnBrk="1" fontAlgn="base" hangingPunct="1">
        <a:spcBef>
          <a:spcPct val="0"/>
        </a:spcBef>
        <a:spcAft>
          <a:spcPct val="0"/>
        </a:spcAft>
        <a:defRPr sz="4400">
          <a:solidFill>
            <a:schemeClr val="tx1"/>
          </a:solidFill>
          <a:latin typeface="Calibri" pitchFamily="-76" charset="0"/>
        </a:defRPr>
      </a:lvl3pPr>
      <a:lvl4pPr algn="ctr" rtl="0" eaLnBrk="1" fontAlgn="base" hangingPunct="1">
        <a:spcBef>
          <a:spcPct val="0"/>
        </a:spcBef>
        <a:spcAft>
          <a:spcPct val="0"/>
        </a:spcAft>
        <a:defRPr sz="4400">
          <a:solidFill>
            <a:schemeClr val="tx1"/>
          </a:solidFill>
          <a:latin typeface="Calibri" pitchFamily="-76" charset="0"/>
        </a:defRPr>
      </a:lvl4pPr>
      <a:lvl5pPr algn="ctr" rtl="0" eaLnBrk="1" fontAlgn="base" hangingPunct="1">
        <a:spcBef>
          <a:spcPct val="0"/>
        </a:spcBef>
        <a:spcAft>
          <a:spcPct val="0"/>
        </a:spcAft>
        <a:defRPr sz="4400">
          <a:solidFill>
            <a:schemeClr val="tx1"/>
          </a:solidFill>
          <a:latin typeface="Calibri" pitchFamily="-76" charset="0"/>
        </a:defRPr>
      </a:lvl5pPr>
      <a:lvl6pPr marL="457200" algn="ctr" rtl="0" eaLnBrk="1" fontAlgn="base" hangingPunct="1">
        <a:spcBef>
          <a:spcPct val="0"/>
        </a:spcBef>
        <a:spcAft>
          <a:spcPct val="0"/>
        </a:spcAft>
        <a:defRPr sz="4400">
          <a:solidFill>
            <a:schemeClr val="tx1"/>
          </a:solidFill>
          <a:latin typeface="Calibri" pitchFamily="-76" charset="0"/>
        </a:defRPr>
      </a:lvl6pPr>
      <a:lvl7pPr marL="914400" algn="ctr" rtl="0" eaLnBrk="1" fontAlgn="base" hangingPunct="1">
        <a:spcBef>
          <a:spcPct val="0"/>
        </a:spcBef>
        <a:spcAft>
          <a:spcPct val="0"/>
        </a:spcAft>
        <a:defRPr sz="4400">
          <a:solidFill>
            <a:schemeClr val="tx1"/>
          </a:solidFill>
          <a:latin typeface="Calibri" pitchFamily="-76" charset="0"/>
        </a:defRPr>
      </a:lvl7pPr>
      <a:lvl8pPr marL="1371600" algn="ctr" rtl="0" eaLnBrk="1" fontAlgn="base" hangingPunct="1">
        <a:spcBef>
          <a:spcPct val="0"/>
        </a:spcBef>
        <a:spcAft>
          <a:spcPct val="0"/>
        </a:spcAft>
        <a:defRPr sz="4400">
          <a:solidFill>
            <a:schemeClr val="tx1"/>
          </a:solidFill>
          <a:latin typeface="Calibri" pitchFamily="-76" charset="0"/>
        </a:defRPr>
      </a:lvl8pPr>
      <a:lvl9pPr marL="1828800" algn="ctr" rtl="0" eaLnBrk="1" fontAlgn="base" hangingPunct="1">
        <a:spcBef>
          <a:spcPct val="0"/>
        </a:spcBef>
        <a:spcAft>
          <a:spcPct val="0"/>
        </a:spcAft>
        <a:defRPr sz="4400">
          <a:solidFill>
            <a:schemeClr val="tx1"/>
          </a:solidFill>
          <a:latin typeface="Calibri" pitchFamily="-76"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76200" y="4114800"/>
            <a:ext cx="5105400" cy="1143000"/>
          </a:xfrm>
        </p:spPr>
        <p:txBody>
          <a:bodyPr/>
          <a:lstStyle/>
          <a:p>
            <a:r>
              <a:rPr lang="en-US" sz="2800" b="1" dirty="0" smtClean="0">
                <a:latin typeface="Tahoma" pitchFamily="-76" charset="0"/>
                <a:cs typeface="Tahoma" pitchFamily="-76" charset="0"/>
              </a:rPr>
              <a:t>Newborn EEG</a:t>
            </a:r>
            <a:r>
              <a:rPr lang="en-US" sz="2800" b="1" dirty="0" smtClean="0">
                <a:latin typeface="Tahoma" pitchFamily="-76" charset="0"/>
                <a:cs typeface="Tahoma" pitchFamily="-76" charset="0"/>
              </a:rPr>
              <a:t/>
            </a:r>
            <a:br>
              <a:rPr lang="en-US" sz="2800" b="1" dirty="0" smtClean="0">
                <a:latin typeface="Tahoma" pitchFamily="-76" charset="0"/>
                <a:cs typeface="Tahoma" pitchFamily="-76" charset="0"/>
              </a:rPr>
            </a:br>
            <a:r>
              <a:rPr lang="en-US" sz="2800" b="1" dirty="0" smtClean="0">
                <a:latin typeface="Tahoma" pitchFamily="-76" charset="0"/>
                <a:cs typeface="Tahoma" pitchFamily="-76" charset="0"/>
              </a:rPr>
              <a:t>QUIZES</a:t>
            </a:r>
            <a:br>
              <a:rPr lang="en-US" sz="2800" b="1" dirty="0" smtClean="0">
                <a:latin typeface="Tahoma" pitchFamily="-76" charset="0"/>
                <a:cs typeface="Tahoma" pitchFamily="-76" charset="0"/>
              </a:rPr>
            </a:br>
            <a:endParaRPr lang="en-US" sz="2800" b="1" dirty="0" smtClean="0">
              <a:latin typeface="Tahoma" pitchFamily="-76" charset="0"/>
              <a:cs typeface="Tahoma" pitchFamily="-76" charset="0"/>
            </a:endParaRPr>
          </a:p>
        </p:txBody>
      </p:sp>
      <p:sp>
        <p:nvSpPr>
          <p:cNvPr id="3075" name="Subtitle 2"/>
          <p:cNvSpPr>
            <a:spLocks noGrp="1"/>
          </p:cNvSpPr>
          <p:nvPr>
            <p:ph type="subTitle" idx="1"/>
          </p:nvPr>
        </p:nvSpPr>
        <p:spPr>
          <a:xfrm>
            <a:off x="152400" y="4953000"/>
            <a:ext cx="4800600" cy="838200"/>
          </a:xfrm>
        </p:spPr>
        <p:txBody>
          <a:bodyPr/>
          <a:lstStyle/>
          <a:p>
            <a:r>
              <a:rPr lang="en-US" sz="2400" dirty="0" smtClean="0">
                <a:latin typeface="Arial" charset="0"/>
                <a:cs typeface="Arial" charset="0"/>
              </a:rPr>
              <a:t>M. </a:t>
            </a:r>
            <a:r>
              <a:rPr lang="en-US" sz="2400" dirty="0" err="1" smtClean="0">
                <a:latin typeface="Arial" charset="0"/>
                <a:cs typeface="Arial" charset="0"/>
              </a:rPr>
              <a:t>Mohammadi</a:t>
            </a:r>
            <a:r>
              <a:rPr lang="en-US" sz="2400" dirty="0" smtClean="0">
                <a:latin typeface="Arial" charset="0"/>
                <a:cs typeface="Arial" charset="0"/>
              </a:rPr>
              <a:t> MD </a:t>
            </a:r>
          </a:p>
          <a:p>
            <a:r>
              <a:rPr lang="en-US" sz="2400" dirty="0" smtClean="0">
                <a:latin typeface="Arial" charset="0"/>
                <a:cs typeface="Arial" charset="0"/>
              </a:rPr>
              <a:t>Professor, Child Neurology</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3342" t="4178" r="1212" b="28686"/>
          <a:stretch/>
        </p:blipFill>
        <p:spPr>
          <a:xfrm>
            <a:off x="187036" y="228600"/>
            <a:ext cx="2708564" cy="1428886"/>
          </a:xfrm>
          <a:prstGeom prst="rect">
            <a:avLst/>
          </a:prstGeom>
        </p:spPr>
      </p:pic>
      <p:sp>
        <p:nvSpPr>
          <p:cNvPr id="3" name="Rectangle 2"/>
          <p:cNvSpPr/>
          <p:nvPr/>
        </p:nvSpPr>
        <p:spPr>
          <a:xfrm>
            <a:off x="1905000" y="1524000"/>
            <a:ext cx="990600" cy="3048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4038600" y="2105562"/>
            <a:ext cx="1380507" cy="2646878"/>
          </a:xfrm>
          <a:prstGeom prst="rect">
            <a:avLst/>
          </a:prstGeom>
          <a:noFill/>
        </p:spPr>
        <p:txBody>
          <a:bodyPr wrap="none" lIns="91440" tIns="45720" rIns="91440" bIns="45720">
            <a:spAutoFit/>
          </a:bodyPr>
          <a:lstStyle/>
          <a:p>
            <a:pPr algn="ctr"/>
            <a:r>
              <a:rPr lang="fa-IR" sz="16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8</a:t>
            </a:r>
            <a:endParaRPr lang="en-US" sz="16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492973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39" y="0"/>
            <a:ext cx="917103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4038600" y="2105562"/>
            <a:ext cx="1380507" cy="2646878"/>
          </a:xfrm>
          <a:prstGeom prst="rect">
            <a:avLst/>
          </a:prstGeom>
          <a:noFill/>
        </p:spPr>
        <p:txBody>
          <a:bodyPr wrap="none" lIns="91440" tIns="45720" rIns="91440" bIns="45720">
            <a:spAutoFit/>
          </a:bodyPr>
          <a:lstStyle/>
          <a:p>
            <a:pPr algn="ctr"/>
            <a:r>
              <a:rPr lang="fa-IR" sz="16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9</a:t>
            </a:r>
            <a:endParaRPr lang="en-US" sz="16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80858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917244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3440680" y="2105562"/>
            <a:ext cx="2576347" cy="2646878"/>
          </a:xfrm>
          <a:prstGeom prst="rect">
            <a:avLst/>
          </a:prstGeom>
          <a:noFill/>
        </p:spPr>
        <p:txBody>
          <a:bodyPr wrap="none" lIns="91440" tIns="45720" rIns="91440" bIns="45720">
            <a:spAutoFit/>
          </a:bodyPr>
          <a:lstStyle/>
          <a:p>
            <a:pPr algn="ctr"/>
            <a:r>
              <a:rPr lang="fa-IR" sz="16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10</a:t>
            </a:r>
            <a:endParaRPr lang="en-US" sz="16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501155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eegbab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302" y="170400"/>
            <a:ext cx="3738113" cy="52101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3" name="Picture 5" descr="eegtoo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6765" y="152400"/>
            <a:ext cx="4182435" cy="52488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93068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8"/>
            <a:ext cx="8229600" cy="2773362"/>
          </a:xfrm>
        </p:spPr>
        <p:txBody>
          <a:bodyPr/>
          <a:lstStyle/>
          <a:p>
            <a:r>
              <a:rPr lang="fa-IR" dirty="0" smtClean="0">
                <a:latin typeface="Tahoma" pitchFamily="34" charset="0"/>
                <a:ea typeface="Tahoma" pitchFamily="34" charset="0"/>
                <a:cs typeface="Tahoma" pitchFamily="34" charset="0"/>
              </a:rPr>
              <a:t>با سلام و آرزوی موفقیت لطفاً نام </a:t>
            </a:r>
            <a:r>
              <a:rPr lang="fa-IR" dirty="0" smtClean="0">
                <a:latin typeface="Tahoma" pitchFamily="34" charset="0"/>
                <a:ea typeface="Tahoma" pitchFamily="34" charset="0"/>
                <a:cs typeface="Tahoma" pitchFamily="34" charset="0"/>
              </a:rPr>
              <a:t>پدیده الکتروانسفالوگرافیک </a:t>
            </a:r>
            <a:r>
              <a:rPr lang="fa-IR" dirty="0" smtClean="0">
                <a:latin typeface="Tahoma" pitchFamily="34" charset="0"/>
                <a:ea typeface="Tahoma" pitchFamily="34" charset="0"/>
                <a:cs typeface="Tahoma" pitchFamily="34" charset="0"/>
              </a:rPr>
              <a:t>را بعداز شماره مربوط به کوئیز  بنویسید. تاکید  میشود که نام </a:t>
            </a:r>
            <a:r>
              <a:rPr lang="fa-IR" dirty="0" smtClean="0">
                <a:latin typeface="Tahoma" pitchFamily="34" charset="0"/>
                <a:ea typeface="Tahoma" pitchFamily="34" charset="0"/>
                <a:cs typeface="Tahoma" pitchFamily="34" charset="0"/>
              </a:rPr>
              <a:t>پدیده</a:t>
            </a:r>
            <a:r>
              <a:rPr lang="fa-IR" dirty="0" smtClean="0">
                <a:latin typeface="Tahoma" pitchFamily="34" charset="0"/>
                <a:ea typeface="Tahoma" pitchFamily="34" charset="0"/>
                <a:cs typeface="Tahoma" pitchFamily="34" charset="0"/>
              </a:rPr>
              <a:t> </a:t>
            </a:r>
            <a:r>
              <a:rPr lang="fa-IR" dirty="0" smtClean="0">
                <a:latin typeface="Tahoma" pitchFamily="34" charset="0"/>
                <a:ea typeface="Tahoma" pitchFamily="34" charset="0"/>
                <a:cs typeface="Tahoma" pitchFamily="34" charset="0"/>
              </a:rPr>
              <a:t>کافیست و از توضیح پرهیز فرمایید.</a:t>
            </a:r>
            <a:endParaRPr lang="en-US"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9757598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grpSp>
        <p:nvGrpSpPr>
          <p:cNvPr id="4" name="Group 3"/>
          <p:cNvGrpSpPr/>
          <p:nvPr/>
        </p:nvGrpSpPr>
        <p:grpSpPr>
          <a:xfrm>
            <a:off x="1" y="76200"/>
            <a:ext cx="9144000" cy="6781800"/>
            <a:chOff x="1" y="76200"/>
            <a:chExt cx="9144000" cy="678180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6200"/>
              <a:ext cx="91440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3124200" y="6248400"/>
              <a:ext cx="304800" cy="45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4038600" y="2105562"/>
            <a:ext cx="1380507" cy="2646878"/>
          </a:xfrm>
          <a:prstGeom prst="rect">
            <a:avLst/>
          </a:prstGeom>
          <a:noFill/>
        </p:spPr>
        <p:txBody>
          <a:bodyPr wrap="none" lIns="91440" tIns="45720" rIns="91440" bIns="45720">
            <a:spAutoFit/>
          </a:bodyPr>
          <a:lstStyle/>
          <a:p>
            <a:pPr algn="ctr"/>
            <a:r>
              <a:rPr lang="fa-IR" sz="16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a:t>
            </a:r>
            <a:endParaRPr lang="en-US" sz="16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630347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grpSp>
        <p:nvGrpSpPr>
          <p:cNvPr id="4" name="Group 3"/>
          <p:cNvGrpSpPr/>
          <p:nvPr/>
        </p:nvGrpSpPr>
        <p:grpSpPr>
          <a:xfrm>
            <a:off x="0" y="0"/>
            <a:ext cx="9144000" cy="6857999"/>
            <a:chOff x="0" y="0"/>
            <a:chExt cx="9144000" cy="6857999"/>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3124200" y="2362200"/>
              <a:ext cx="533400" cy="45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p:nvSpPr>
        <p:spPr>
          <a:xfrm>
            <a:off x="4038600" y="2105562"/>
            <a:ext cx="1380507" cy="2646878"/>
          </a:xfrm>
          <a:prstGeom prst="rect">
            <a:avLst/>
          </a:prstGeom>
          <a:noFill/>
        </p:spPr>
        <p:txBody>
          <a:bodyPr wrap="none" lIns="91440" tIns="45720" rIns="91440" bIns="45720">
            <a:spAutoFit/>
          </a:bodyPr>
          <a:lstStyle/>
          <a:p>
            <a:pPr algn="ctr"/>
            <a:r>
              <a:rPr lang="fa-IR" sz="16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a:t>
            </a:r>
            <a:endParaRPr lang="en-US" sz="16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188530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13" y="76200"/>
            <a:ext cx="9120414"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038600" y="2105562"/>
            <a:ext cx="1380507" cy="2646878"/>
          </a:xfrm>
          <a:prstGeom prst="rect">
            <a:avLst/>
          </a:prstGeom>
          <a:noFill/>
        </p:spPr>
        <p:txBody>
          <a:bodyPr wrap="none" lIns="91440" tIns="45720" rIns="91440" bIns="45720">
            <a:spAutoFit/>
          </a:bodyPr>
          <a:lstStyle/>
          <a:p>
            <a:pPr algn="ctr"/>
            <a:r>
              <a:rPr lang="fa-IR" sz="16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a:t>
            </a:r>
            <a:endParaRPr lang="en-US" sz="16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836219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52298"/>
            <a:ext cx="9144000" cy="5796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038600" y="2105562"/>
            <a:ext cx="1380507" cy="2646878"/>
          </a:xfrm>
          <a:prstGeom prst="rect">
            <a:avLst/>
          </a:prstGeom>
          <a:noFill/>
        </p:spPr>
        <p:txBody>
          <a:bodyPr wrap="none" lIns="91440" tIns="45720" rIns="91440" bIns="45720">
            <a:spAutoFit/>
          </a:bodyPr>
          <a:lstStyle/>
          <a:p>
            <a:pPr algn="ctr"/>
            <a:r>
              <a:rPr lang="fa-IR" sz="16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4</a:t>
            </a:r>
            <a:endParaRPr lang="en-US" sz="16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680280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9798"/>
            <a:ext cx="9143999" cy="5618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038600" y="2105562"/>
            <a:ext cx="1380507" cy="2646878"/>
          </a:xfrm>
          <a:prstGeom prst="rect">
            <a:avLst/>
          </a:prstGeom>
          <a:noFill/>
        </p:spPr>
        <p:txBody>
          <a:bodyPr wrap="none" lIns="91440" tIns="45720" rIns="91440" bIns="45720">
            <a:spAutoFit/>
          </a:bodyPr>
          <a:lstStyle/>
          <a:p>
            <a:pPr algn="ctr"/>
            <a:r>
              <a:rPr lang="fa-IR" sz="16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5</a:t>
            </a:r>
            <a:endParaRPr lang="en-US" sz="16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557419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9143999"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038600" y="2105562"/>
            <a:ext cx="1380507" cy="2646878"/>
          </a:xfrm>
          <a:prstGeom prst="rect">
            <a:avLst/>
          </a:prstGeom>
          <a:noFill/>
        </p:spPr>
        <p:txBody>
          <a:bodyPr wrap="none" lIns="91440" tIns="45720" rIns="91440" bIns="45720">
            <a:spAutoFit/>
          </a:bodyPr>
          <a:lstStyle/>
          <a:p>
            <a:pPr algn="ctr"/>
            <a:r>
              <a:rPr lang="fa-IR" sz="16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a:t>
            </a:r>
            <a:endParaRPr lang="en-US" sz="16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948571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idx="1"/>
          </p:nvPr>
        </p:nvSpPr>
        <p:spPr/>
        <p:txBody>
          <a:bodyPr/>
          <a:lstStyle/>
          <a:p>
            <a:endParaRPr lang="en-US"/>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91440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038600" y="2105562"/>
            <a:ext cx="1380507" cy="2646878"/>
          </a:xfrm>
          <a:prstGeom prst="rect">
            <a:avLst/>
          </a:prstGeom>
          <a:noFill/>
        </p:spPr>
        <p:txBody>
          <a:bodyPr wrap="none" lIns="91440" tIns="45720" rIns="91440" bIns="45720">
            <a:spAutoFit/>
          </a:bodyPr>
          <a:lstStyle/>
          <a:p>
            <a:pPr algn="ctr"/>
            <a:r>
              <a:rPr lang="fa-IR" sz="16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7</a:t>
            </a:r>
            <a:endParaRPr lang="en-US" sz="16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3857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neuron">
  <a:themeElements>
    <a:clrScheme name="fitness">
      <a:dk1>
        <a:srgbClr val="FFFFFF"/>
      </a:dk1>
      <a:lt1>
        <a:srgbClr val="FFFFFF"/>
      </a:lt1>
      <a:dk2>
        <a:srgbClr val="000000"/>
      </a:dk2>
      <a:lt2>
        <a:srgbClr val="D54B00"/>
      </a:lt2>
      <a:accent1>
        <a:srgbClr val="E97D00"/>
      </a:accent1>
      <a:accent2>
        <a:srgbClr val="F7C500"/>
      </a:accent2>
      <a:accent3>
        <a:srgbClr val="FFFFFF"/>
      </a:accent3>
      <a:accent4>
        <a:srgbClr val="8064A2"/>
      </a:accent4>
      <a:accent5>
        <a:srgbClr val="4BACC6"/>
      </a:accent5>
      <a:accent6>
        <a:srgbClr val="F79646"/>
      </a:accent6>
      <a:hlink>
        <a:srgbClr val="FCF84C"/>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neuron</Template>
  <TotalTime>2767</TotalTime>
  <Words>1586</Words>
  <Application>Microsoft Office PowerPoint</Application>
  <PresentationFormat>On-screen Show (4:3)</PresentationFormat>
  <Paragraphs>63</Paragraphs>
  <Slides>13</Slides>
  <Notes>11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neuron</vt:lpstr>
      <vt:lpstr>Newborn EEG QUIZES </vt:lpstr>
      <vt:lpstr>با سلام و آرزوی موفقیت لطفاً نام پدیده الکتروانسفالوگرافیک را بعداز شماره مربوط به کوئیز  بنویسید. تاکید  میشود که نام پدیده کافیست و از توضیح پرهیز فرمایید.</vt:lpstr>
      <vt:lpstr>QUIZ</vt:lpstr>
      <vt:lpstr>QUIZ</vt:lpstr>
      <vt:lpstr>QUIZ</vt:lpstr>
      <vt:lpstr>QUIZ</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PARANDCO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Normal Varients in Pediatric EEG</dc:title>
  <dc:creator>PARAND</dc:creator>
  <cp:lastModifiedBy>PARAND</cp:lastModifiedBy>
  <cp:revision>522</cp:revision>
  <dcterms:created xsi:type="dcterms:W3CDTF">2012-11-07T05:59:05Z</dcterms:created>
  <dcterms:modified xsi:type="dcterms:W3CDTF">2014-02-23T05:11:35Z</dcterms:modified>
</cp:coreProperties>
</file>