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6" r:id="rId3"/>
    <p:sldId id="277" r:id="rId4"/>
    <p:sldId id="278" r:id="rId5"/>
    <p:sldId id="279" r:id="rId6"/>
    <p:sldId id="269" r:id="rId7"/>
    <p:sldId id="270" r:id="rId8"/>
    <p:sldId id="271" r:id="rId9"/>
    <p:sldId id="273" r:id="rId10"/>
    <p:sldId id="272" r:id="rId11"/>
    <p:sldId id="274" r:id="rId12"/>
    <p:sldId id="275" r:id="rId13"/>
    <p:sldId id="280" r:id="rId14"/>
    <p:sldId id="281" r:id="rId15"/>
    <p:sldId id="266" r:id="rId16"/>
  </p:sldIdLst>
  <p:sldSz cx="9144000" cy="6858000" type="screen4x3"/>
  <p:notesSz cx="6858000" cy="9144000"/>
  <p:defaultTextStyle>
    <a:defPPr>
      <a:defRPr lang="ar-SA"/>
    </a:defPPr>
    <a:lvl1pPr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fld id="{D566AC8F-A337-4EE0-A27D-BFE9D564390C}" type="slidenum">
              <a:rPr lang="ar-SA"/>
              <a:pPr/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42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fld id="{6C1A9803-15D8-4804-AE44-E0B0F6B48DB7}" type="slidenum">
              <a:rPr lang="ar-SA"/>
              <a:pPr/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387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64D6B-7334-4DB5-93B2-E5AB3541648F}" type="slidenum">
              <a:rPr lang="ar-SA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6BAF4-53AE-4D43-9CCD-CCCD160B781B}" type="slidenum">
              <a:rPr lang="ar-SA"/>
              <a:pPr/>
              <a:t>10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B45DD-6B0A-4833-A3D1-E91B9DDECCF2}" type="slidenum">
              <a:rPr lang="ar-SA"/>
              <a:pPr/>
              <a:t>11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l" rtl="0"/>
            <a:r>
              <a:rPr lang="en-US"/>
              <a:t>Migraine Criteria at least 3 of the 6 followings: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Family history of migraine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Aura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Throbbing quality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Unilaterality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Nausea and or vomiting</a:t>
            </a:r>
          </a:p>
          <a:p>
            <a:pPr marL="228600" indent="-228600" algn="l" rtl="0">
              <a:buFontTx/>
              <a:buAutoNum type="arabicPeriod"/>
            </a:pPr>
            <a:r>
              <a:rPr lang="en-US"/>
              <a:t>Abdominal pains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7B623-698C-4C00-B0BA-7AFD5224B38B}" type="slidenum">
              <a:rPr lang="ar-SA"/>
              <a:pPr/>
              <a:t>12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F0CE9-B523-4550-B640-2A460FE6902F}" type="slidenum">
              <a:rPr lang="ar-SA"/>
              <a:pPr/>
              <a:t>13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8B62A-4B1D-4C18-B155-0CCE56B56A05}" type="slidenum">
              <a:rPr lang="ar-SA"/>
              <a:pPr/>
              <a:t>14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1B69D-0DBF-478D-B68F-3DCD8F84B26B}" type="slidenum">
              <a:rPr lang="ar-SA"/>
              <a:pPr/>
              <a:t>15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D4E33-609E-4632-B389-E3C45305C19F}" type="slidenum">
              <a:rPr lang="ar-SA"/>
              <a:pPr/>
              <a:t>2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800" b="1" i="1"/>
              <a:t>(1) Do you have one or more types of headache?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Some patients have more than one type of headache. It is important to establish the number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of different headaches the patient has and to ask questions concerning each type separately.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physician needs to determine if the patient’s headaches are all similar or if one is more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severe (e.g., an adolescent patient who identifies mild daily headaches with superimposed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severe headaches associated with nausea and vomiting twice monthly).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(2) How did the headaches begin?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Some patients can identify factors that may initiate the headaches. They may be physical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(i.e., head trauma) or psychologic (e.g., parental separation, the death of a close relative or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friend, a move to another community).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(3) When did the headaches begin?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Whether the headaches have been present for days, weeks, months, or years needs to be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documented. In younger children, the parents will supply this information. The longer the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 has been present without symptoms of increased intracranial pressure or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progressive neurologic signs the less likely it is an organic process.Migraine frequently has its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onset in the first decade of life, whereas daily nonprogressive headaches begin in adolescence.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(4) Are the headaches intermittent, progressive, or staying the same?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temporal pattern of each headache needs to be established (see Figures 2–1 and 2–2).8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If the headache is new, rapidly becoming more severe, or associated with neurologic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symptoms and signs, an organic process should be suspected. Intermittent headaches that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occur one or two times per month and are associated with nausea and vomiting are most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likely migraine. Headaches that occur daily or almost daily, last all day, and have been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present for months without associated neurologic symptoms or signs are most likely a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tension-type headache.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(5) How often does each headache type occur?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headache frequency helps establish the type of headache.Migraine headaches usually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occur two to four times per month. They never occur daily! Cluster headaches occur two to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three times per day for weeks to months then disappear for months to years. Chronic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nonprogressive headaches may occur daily for 5 to 7 days each week for months to years.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changing frequency of an established headache pattern may be significant.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8D013-00E1-441F-840E-705B40E4F2A5}" type="slidenum">
              <a:rPr lang="ar-SA"/>
              <a:pPr/>
              <a:t>3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800" b="1" i="1"/>
              <a:t>(6) How long do the headaches last?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duration is a clue to the headache type. Cluster and chronic paroxysmal hemicrania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characteristically last 30 to 60 minutes.Migraine in younger children may be 1 hour or less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and somewhat longer in adolescents. The discomfort of chronic muscle contraction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 may be continuous.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(7) Do the headaches occur at any special time or under any special circumstances?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specific circumstances that cause the headaches need to be identified. Travel may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precipitate migraine and school may be related to tension headaches, as may stress at home.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 pain that awakens a child at night is of particular concern.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(8) Are the headaches related to specific foods, medications, or activities?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A small number of patients identify specific foods that provoke migraine.Headaches may occur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with stimulants for attention deficit disorder (ADD) or with birth control pills. Overheating or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exertion also may be causative.Headaches that occur or worsen with straining are ominous.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(9) Are there warning symptoms?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young child can identify that something happens 10 to 15 minutes before the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headache. The something may be a small headache that builds up into a big headache,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blurred vision, or a feeling of warmth all over. Artistic children can be encouraged to draw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their prodrome.9 This question is frequently answered in the affirmative by the mother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who notes that the child becomes quiet and pale and develops dark circles under the eyes.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If the warning symptoms are persistently and repeatedly localized to the same side of the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body, a seizure or structural etiology should be suspected.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(10) Where is the pain located?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location of the pain may be specific or nonspecific. For example, the pain of otitis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media is localized to one ear, that of optic neuritis and/or glaucoma and/or cluster headache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to one eye, and that of temporomandibular joint disorder to the ipsilateral jaw. Young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patients with migraine will describe bifrontal or bitemporal pain.Maxillary sinusitis is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frequently localized to the face or eyes, whereas sphenoid sinusitis may cause vertex pain.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pain of cluster headaches and chronic paroxysmal hemicrania remains unilateral.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Muscle contraction headaches cause bifrontal or bitemporal pain, which is described as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band-like. Occipital headaches may be caused by basilar artery migraine, occipital neuralgia,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or a craniocervical lesion such as the Arnold-Chiari malformation.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(11) What is the quality of the pain?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Many systems are used to measure children’s pain, including facial drawings, a thermometer,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or a numeric system.10,11 Migraine is more severe than chronic nonprogressive headaches.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When the patient describes the pain as being 10 out of 10 and shows no evidence of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discomfort, stress-related headaches should be suspected.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(12) Are there associated symptoms during the headaches?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examiner should question the presence of pallor, chills, flushing, fever, dizziness,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syncope, behavioral changes, anorexia, abdominal pain, nausea, or vomiting. Aphasia,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confusion, hemiparesis, vertigo, ophthalmoplegia. or loss of consciousness may rarely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occur. If the headache is associated with neurologic symptoms or signs, an organic etiology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should be sought.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95D86-5AC7-4532-B6F7-3EEB915956B7}" type="slidenum">
              <a:rPr lang="ar-SA"/>
              <a:pPr/>
              <a:t>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800" b="1" i="1"/>
              <a:t>(13) What do you do during your headaches?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What happens if the patients are at school? Do they seek medication or “tough it out.” Do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they lay their heads down or ask to go home? Nausea and vomiting usually require a visit to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the nurse’s office. If the children continue to play, the headache is usually not “serious.”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Children with migraine seek a dark, quiet place. Some adolescents with severe, chronic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nonprogressive headaches are unable to attend school.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(14) What makes the headaches better?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Lying quietly in darkness, a cold compress, acetaminophen or ibuprofen, narcotic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analgesics, sleep, massage, and even exercise have been reported to be helpful. Children with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migraine seek a dark, quiet room, a cold compress, and sleep. Adolescents with chronic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muscle contraction headaches may find little relief with medication. Some find sleep of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temporary benefit.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(15) Does anything make the headaches worse?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Behaviors that exacerbate pain need to be identified. In many patients with headache, stress,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bright lights, noise, and strenuous activity make the pain worse.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(16) Do symptoms continue between headaches?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Progressive headaches of an organic nature need to be differentiated from those that are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paroxysmal or from those that are static and nonprogressive. Increased intracranial pressure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or a mass lesion will have progressive symptoms, such as personality change, forgetfulness,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lethargy, visual difficulty, nausea, balance difficulty, and weakness. The presence of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neurologic symptoms or signs between the headaches is significant.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(17) Are you being treated for or do you have any other medical problems?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Allergy may be associated with headache secondary to sinusitis. Hypertension can cause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intermittent or chronic headaches.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(18) Do you take medication for any other problem on a regular basis or on an intermittent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basis?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Stimulants for ADD, bronchodilators for asthma, or illicit drugs can cause headache.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Daily use of over-the-counter medication can cause or worsen some headaches.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Nonsteroidal anti-inflammatory drugs (NSAIDs), antihypertensives, and antidepressants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can cause headache.12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(19) Does anyone else in the family have headaches?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Migraine is often genetic. Chronic nonprogressive headaches occur in stressful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environments. Do parents, siblings, grandparents, or other relatives have a history of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headaches currently or earlier in their lives? The parents need to obtain information from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relatives. It must be noted whether those headaches occurred on a daily basis or were “sick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headaches” with nausea and vomiting (migraine).</a:t>
            </a:r>
          </a:p>
          <a:p>
            <a:pPr algn="l" rtl="0">
              <a:lnSpc>
                <a:spcPct val="80000"/>
              </a:lnSpc>
            </a:pPr>
            <a:r>
              <a:rPr lang="en-US" sz="800" b="1" i="1"/>
              <a:t>(20) What do you think is causing your headaches?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Fears that the patient may have about a brain tumor need to be elicited. Intuitive children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know that their headaches are due to self-imposed or externally imposed stress at school or</a:t>
            </a:r>
          </a:p>
          <a:p>
            <a:pPr algn="l" rtl="0">
              <a:lnSpc>
                <a:spcPct val="80000"/>
              </a:lnSpc>
            </a:pPr>
            <a:r>
              <a:rPr lang="en-US" sz="800"/>
              <a:t>in the family.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582D-0AF8-4331-AACF-2D3BA2BE5682}" type="slidenum">
              <a:rPr lang="ar-SA"/>
              <a:pPr/>
              <a:t>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8A0CB-4A6F-4C98-8C63-5DA45536D86A}" type="slidenum">
              <a:rPr lang="ar-SA"/>
              <a:pPr/>
              <a:t>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23B71-EAE3-488A-93CA-58D5341B9AFA}" type="slidenum">
              <a:rPr lang="ar-SA"/>
              <a:pPr/>
              <a:t>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2DD40-4D23-4FA2-9706-6C7711B49E97}" type="slidenum">
              <a:rPr lang="ar-SA"/>
              <a:pPr/>
              <a:t>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04635-F7C7-41FE-BB45-FC46B0E8F8C2}" type="slidenum">
              <a:rPr lang="ar-SA"/>
              <a:pPr/>
              <a:t>9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026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99" name="Rectangle 1027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100" name="Picture 1028" descr="minispi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0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E1A20218-5824-40C1-A883-0F9378EE6FDC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 i="0">
                <a:solidFill>
                  <a:srgbClr val="A08366"/>
                </a:solidFill>
                <a:cs typeface="Monotype Koufi" pitchFamily="10" charset="-78"/>
              </a:defRPr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  <a:latin typeface="+mn-lt"/>
                <a:cs typeface="Arial" charset="0"/>
              </a:defRPr>
            </a:lvl1pPr>
          </a:lstStyle>
          <a:p>
            <a:fld id="{24467A5F-D67C-4760-9A8A-6E01C1A7338E}" type="slidenum">
              <a:rPr lang="ar-SA"/>
              <a:pPr/>
              <a:t>‹#›</a:t>
            </a:fld>
            <a:endParaRPr lang="en-US"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4420D7-DA72-4E32-A1F9-DFABDE2F0D19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EA504-9AE7-47D3-B223-BCB1FE0FAF33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DE639F-E950-4D4B-9E6B-DA7CA0C4295B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3A9DF-822A-456E-8416-3FACEFF357D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F00749-93DE-4F60-8715-2B5468CC60F2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EF2572-14BE-4F50-9460-F61255B1782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8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90600" y="4572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06B176-22DC-45A4-80EA-5AA4E7634B82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6F6A76-CA6D-450D-9D9C-97E7C5F6D73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CDCE12-80F2-46BF-AED8-29107B6F0715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99F5C-6C18-481D-826C-8CCCA95CA94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A7680F-0580-4473-A1E4-6E539D13A332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8A0D3-2210-4195-9662-E1F69BE633D9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330934-972D-473D-A2BB-D70A59DA032F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5411-7F55-4D03-A4D9-3921FBECBBB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8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BAAC23-9718-40C9-9190-E38A7B6A6F8A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F414E-A5CD-4D10-B53C-F05D837F2B58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5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68A501-4DCB-4D98-9FFC-5CB9524F61AC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6F14F-1BBC-4F38-A7E1-C8329062B9A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6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5AC88-30FA-4876-9F16-773D3890D3DC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59A5B-8D3A-4A6B-B459-C54EA751493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5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86516A-4C47-4BD5-9752-B22DCA50350F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1014C-4C2D-4C50-AB9F-8AFB31444EAA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328D9E-ED16-4F01-A7D7-6D0B8C224854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11F99-23AA-432D-82E8-AAFFD08BD6D0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5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76" name="Picture 4" descr="minispir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7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  <a:cs typeface="Tahoma" pitchFamily="34" charset="0"/>
              </a:defRPr>
            </a:lvl1pPr>
          </a:lstStyle>
          <a:p>
            <a:fld id="{34911405-C3F7-4D5C-ACA4-F04302F3B667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spcBef>
                <a:spcPct val="50000"/>
              </a:spcBef>
              <a:defRPr sz="1400" i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M. Mohammadi MD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50000"/>
              </a:spcBef>
              <a:defRPr sz="1400">
                <a:solidFill>
                  <a:schemeClr val="bg2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B16A91E6-5F34-46A9-B2E3-A234C4B884A1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0985B387-B82C-4F63-B64E-2DBDA58BE3F3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57FE4DC-73E9-4A0C-84C8-2DA018EA2AD9}" type="slidenum">
              <a:rPr lang="ar-SA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Headaches in Children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M. Mohammadi MD</a:t>
            </a:r>
          </a:p>
          <a:p>
            <a:r>
              <a:rPr lang="en-US" sz="2800"/>
              <a:t>Professor of Pediatric Neurology</a:t>
            </a:r>
          </a:p>
          <a:p>
            <a:r>
              <a:rPr lang="en-US" sz="2800"/>
              <a:t>Children Medical Center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819400" y="228600"/>
            <a:ext cx="3810000" cy="1371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fa-IR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lin ang="5400000" scaled="1"/>
                </a:gradFill>
                <a:cs typeface="B Esfehan"/>
              </a:rPr>
              <a:t>بسم‌الله الرحمن الرحيم</a:t>
            </a:r>
            <a:endParaRPr lang="en-US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lin ang="5400000" scaled="1"/>
              </a:gradFill>
              <a:cs typeface="B Esfeh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F0FA-C5AE-45EF-A357-92427E186C8F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5887-D1DA-4EE5-9A5D-F916E9A8C46E}" type="slidenum">
              <a:rPr lang="ar-SA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Chronic Headache</a:t>
            </a:r>
          </a:p>
        </p:txBody>
      </p:sp>
      <p:grpSp>
        <p:nvGrpSpPr>
          <p:cNvPr id="2" name="Organization Chart 24"/>
          <p:cNvGrpSpPr>
            <a:grpSpLocks/>
          </p:cNvGrpSpPr>
          <p:nvPr/>
        </p:nvGrpSpPr>
        <p:grpSpPr bwMode="auto">
          <a:xfrm>
            <a:off x="990600" y="1752600"/>
            <a:ext cx="7772400" cy="4191000"/>
            <a:chOff x="624" y="288"/>
            <a:chExt cx="1872" cy="1584"/>
          </a:xfrm>
        </p:grpSpPr>
        <p:cxnSp>
          <p:nvCxnSpPr>
            <p:cNvPr id="29731" name="_s29731"/>
            <p:cNvCxnSpPr>
              <a:cxnSpLocks noChangeShapeType="1"/>
              <a:stCxn id="10" idx="1"/>
              <a:endCxn id="9" idx="2"/>
            </p:cNvCxnSpPr>
            <p:nvPr/>
          </p:nvCxnSpPr>
          <p:spPr bwMode="auto">
            <a:xfrm rot="10800000">
              <a:off x="1056" y="1440"/>
              <a:ext cx="144" cy="288"/>
            </a:xfrm>
            <a:prstGeom prst="bentConnector2">
              <a:avLst/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9" name="_s29729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985" y="1079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7" name="_s29727"/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1740" y="396"/>
              <a:ext cx="144" cy="504"/>
            </a:xfrm>
            <a:prstGeom prst="bentConnector3">
              <a:avLst>
                <a:gd name="adj1" fmla="val 30000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5" name="_s29725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236" y="396"/>
              <a:ext cx="144" cy="504"/>
            </a:xfrm>
            <a:prstGeom prst="bentConnector3">
              <a:avLst>
                <a:gd name="adj1" fmla="val 30000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9721"/>
            <p:cNvSpPr>
              <a:spLocks noChangeArrowheads="1"/>
            </p:cNvSpPr>
            <p:nvPr/>
          </p:nvSpPr>
          <p:spPr bwMode="auto">
            <a:xfrm>
              <a:off x="1128" y="288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History: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Description of headache, Change over time,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Family history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Examination:</a:t>
              </a:r>
            </a:p>
          </p:txBody>
        </p:sp>
        <p:sp>
          <p:nvSpPr>
            <p:cNvPr id="4" name="_s29722"/>
            <p:cNvSpPr>
              <a:spLocks noChangeArrowheads="1"/>
            </p:cNvSpPr>
            <p:nvPr/>
          </p:nvSpPr>
          <p:spPr bwMode="auto">
            <a:xfrm>
              <a:off x="624" y="720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Normal Neurologic Findings</a:t>
              </a:r>
            </a:p>
          </p:txBody>
        </p:sp>
        <p:sp>
          <p:nvSpPr>
            <p:cNvPr id="8" name="_s29724"/>
            <p:cNvSpPr>
              <a:spLocks noChangeArrowheads="1"/>
            </p:cNvSpPr>
            <p:nvPr/>
          </p:nvSpPr>
          <p:spPr bwMode="auto">
            <a:xfrm>
              <a:off x="1632" y="720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Abnormal Neurologic Findings</a:t>
              </a:r>
            </a:p>
          </p:txBody>
        </p:sp>
        <p:sp>
          <p:nvSpPr>
            <p:cNvPr id="9" name="_s29728"/>
            <p:cNvSpPr>
              <a:spLocks noChangeArrowheads="1"/>
            </p:cNvSpPr>
            <p:nvPr/>
          </p:nvSpPr>
          <p:spPr bwMode="auto">
            <a:xfrm>
              <a:off x="624" y="1152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cs typeface="Tahoma" pitchFamily="34" charset="0"/>
                </a:rPr>
                <a:t>Increasingly Severe Headache</a:t>
              </a:r>
            </a:p>
          </p:txBody>
        </p:sp>
        <p:sp>
          <p:nvSpPr>
            <p:cNvPr id="10" name="_s29730"/>
            <p:cNvSpPr>
              <a:spLocks noChangeArrowheads="1"/>
            </p:cNvSpPr>
            <p:nvPr/>
          </p:nvSpPr>
          <p:spPr bwMode="auto">
            <a:xfrm>
              <a:off x="1200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cs typeface="Tahoma" pitchFamily="34" charset="0"/>
                </a:rPr>
                <a:t>Neuroimaging</a:t>
              </a:r>
            </a:p>
          </p:txBody>
        </p:sp>
      </p:grp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096000" y="3657600"/>
            <a:ext cx="0" cy="1524000"/>
          </a:xfrm>
          <a:prstGeom prst="line">
            <a:avLst/>
          </a:prstGeom>
          <a:noFill/>
          <a:ln w="38100">
            <a:solidFill>
              <a:srgbClr val="F0E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FA65-5433-4DCF-8F12-D8C5AE68B02B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EB58-7D4B-4BFB-8241-AFA03C1036A2}" type="slidenum">
              <a:rPr lang="ar-SA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Chronic Headache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990600" y="1752600"/>
            <a:ext cx="7772400" cy="4191000"/>
            <a:chOff x="624" y="288"/>
            <a:chExt cx="2880" cy="2016"/>
          </a:xfrm>
        </p:grpSpPr>
        <p:cxnSp>
          <p:nvCxnSpPr>
            <p:cNvPr id="31775" name="_s31775"/>
            <p:cNvCxnSpPr>
              <a:cxnSpLocks noChangeShapeType="1"/>
              <a:stCxn id="15" idx="0"/>
              <a:endCxn id="10" idx="2"/>
            </p:cNvCxnSpPr>
            <p:nvPr/>
          </p:nvCxnSpPr>
          <p:spPr bwMode="auto">
            <a:xfrm rot="16200000">
              <a:off x="985" y="1943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3" name="_s31773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16200000">
              <a:off x="1993" y="1943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71" name="_s31771"/>
            <p:cNvCxnSpPr>
              <a:cxnSpLocks noChangeShapeType="1"/>
              <a:stCxn id="13" idx="0"/>
              <a:endCxn id="12" idx="2"/>
            </p:cNvCxnSpPr>
            <p:nvPr/>
          </p:nvCxnSpPr>
          <p:spPr bwMode="auto">
            <a:xfrm rot="16200000">
              <a:off x="3001" y="1943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7" name="_s31767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2496" y="1008"/>
              <a:ext cx="144" cy="1008"/>
            </a:xfrm>
            <a:prstGeom prst="bentConnector3">
              <a:avLst>
                <a:gd name="adj1" fmla="val 38296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5" name="_s31765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1993" y="1511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3" name="_s31763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1488" y="1008"/>
              <a:ext cx="144" cy="1008"/>
            </a:xfrm>
            <a:prstGeom prst="bentConnector3">
              <a:avLst>
                <a:gd name="adj1" fmla="val 38296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1" name="_s31761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993" y="1079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1" name="_s31751"/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1740" y="396"/>
              <a:ext cx="144" cy="504"/>
            </a:xfrm>
            <a:prstGeom prst="bentConnector3">
              <a:avLst>
                <a:gd name="adj1" fmla="val 38097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2" name="_s31752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16200000">
              <a:off x="1236" y="396"/>
              <a:ext cx="144" cy="504"/>
            </a:xfrm>
            <a:prstGeom prst="bentConnector3">
              <a:avLst>
                <a:gd name="adj1" fmla="val 38097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1753"/>
            <p:cNvSpPr>
              <a:spLocks noChangeArrowheads="1"/>
            </p:cNvSpPr>
            <p:nvPr/>
          </p:nvSpPr>
          <p:spPr bwMode="auto">
            <a:xfrm>
              <a:off x="1128" y="288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CT Scan or MRI</a:t>
              </a:r>
            </a:p>
          </p:txBody>
        </p:sp>
        <p:sp>
          <p:nvSpPr>
            <p:cNvPr id="7" name="_s31754"/>
            <p:cNvSpPr>
              <a:spLocks noChangeArrowheads="1"/>
            </p:cNvSpPr>
            <p:nvPr/>
          </p:nvSpPr>
          <p:spPr bwMode="auto">
            <a:xfrm>
              <a:off x="624" y="720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Mass</a:t>
              </a:r>
            </a:p>
          </p:txBody>
        </p:sp>
        <p:sp>
          <p:nvSpPr>
            <p:cNvPr id="8" name="_s31755"/>
            <p:cNvSpPr>
              <a:spLocks noChangeArrowheads="1"/>
            </p:cNvSpPr>
            <p:nvPr/>
          </p:nvSpPr>
          <p:spPr bwMode="auto">
            <a:xfrm>
              <a:off x="1632" y="720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Normal</a:t>
              </a:r>
            </a:p>
          </p:txBody>
        </p:sp>
        <p:sp>
          <p:nvSpPr>
            <p:cNvPr id="9" name="_s31760"/>
            <p:cNvSpPr>
              <a:spLocks noChangeArrowheads="1"/>
            </p:cNvSpPr>
            <p:nvPr/>
          </p:nvSpPr>
          <p:spPr bwMode="auto">
            <a:xfrm>
              <a:off x="1632" y="1152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Lumbar Puncture</a:t>
              </a:r>
            </a:p>
          </p:txBody>
        </p:sp>
        <p:sp>
          <p:nvSpPr>
            <p:cNvPr id="10" name="_s31762"/>
            <p:cNvSpPr>
              <a:spLocks noChangeArrowheads="1"/>
            </p:cNvSpPr>
            <p:nvPr/>
          </p:nvSpPr>
          <p:spPr bwMode="auto">
            <a:xfrm>
              <a:off x="624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Normal</a:t>
              </a:r>
            </a:p>
          </p:txBody>
        </p:sp>
        <p:sp>
          <p:nvSpPr>
            <p:cNvPr id="11" name="_s31764"/>
            <p:cNvSpPr>
              <a:spLocks noChangeArrowheads="1"/>
            </p:cNvSpPr>
            <p:nvPr/>
          </p:nvSpPr>
          <p:spPr bwMode="auto">
            <a:xfrm>
              <a:off x="1632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Increased Pressure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Normal Cells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Protein, Glucose</a:t>
              </a:r>
            </a:p>
          </p:txBody>
        </p:sp>
        <p:sp>
          <p:nvSpPr>
            <p:cNvPr id="12" name="_s31766"/>
            <p:cNvSpPr>
              <a:spLocks noChangeArrowheads="1"/>
            </p:cNvSpPr>
            <p:nvPr/>
          </p:nvSpPr>
          <p:spPr bwMode="auto">
            <a:xfrm>
              <a:off x="2640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Cells</a:t>
              </a:r>
            </a:p>
          </p:txBody>
        </p:sp>
        <p:sp>
          <p:nvSpPr>
            <p:cNvPr id="13" name="_s31770"/>
            <p:cNvSpPr>
              <a:spLocks noChangeArrowheads="1"/>
            </p:cNvSpPr>
            <p:nvPr/>
          </p:nvSpPr>
          <p:spPr bwMode="auto">
            <a:xfrm>
              <a:off x="2640" y="2016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Chronic Meningitis</a:t>
              </a:r>
            </a:p>
          </p:txBody>
        </p:sp>
        <p:sp>
          <p:nvSpPr>
            <p:cNvPr id="14" name="_s31772"/>
            <p:cNvSpPr>
              <a:spLocks noChangeArrowheads="1"/>
            </p:cNvSpPr>
            <p:nvPr/>
          </p:nvSpPr>
          <p:spPr bwMode="auto">
            <a:xfrm>
              <a:off x="1632" y="2016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Pseudotumor Cerebri</a:t>
              </a:r>
            </a:p>
          </p:txBody>
        </p:sp>
        <p:sp>
          <p:nvSpPr>
            <p:cNvPr id="15" name="_s31774"/>
            <p:cNvSpPr>
              <a:spLocks noChangeArrowheads="1"/>
            </p:cNvSpPr>
            <p:nvPr/>
          </p:nvSpPr>
          <p:spPr bwMode="auto">
            <a:xfrm>
              <a:off x="624" y="2016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Migraine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Tension Headache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B044-3C4C-43E7-8C0E-1EBC96264984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E272-F303-4177-80A0-BB59DC193D28}" type="slidenum">
              <a:rPr lang="ar-SA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Chronic Headache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990600" y="1752600"/>
            <a:ext cx="7772400" cy="4191000"/>
            <a:chOff x="624" y="288"/>
            <a:chExt cx="2880" cy="2448"/>
          </a:xfrm>
        </p:grpSpPr>
        <p:cxnSp>
          <p:nvCxnSpPr>
            <p:cNvPr id="32810" name="_s32810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16200000">
              <a:off x="3000" y="2375"/>
              <a:ext cx="145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8" name="_s32808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16200000">
              <a:off x="1992" y="2375"/>
              <a:ext cx="145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6" name="_s32806"/>
            <p:cNvCxnSpPr>
              <a:cxnSpLocks noChangeShapeType="1"/>
              <a:stCxn id="14" idx="0"/>
              <a:endCxn id="10" idx="2"/>
            </p:cNvCxnSpPr>
            <p:nvPr/>
          </p:nvCxnSpPr>
          <p:spPr bwMode="auto">
            <a:xfrm rot="5400000" flipH="1">
              <a:off x="2748" y="1692"/>
              <a:ext cx="144" cy="504"/>
            </a:xfrm>
            <a:prstGeom prst="bentConnector3">
              <a:avLst>
                <a:gd name="adj1" fmla="val 46153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4" name="_s32804"/>
            <p:cNvCxnSpPr>
              <a:cxnSpLocks noChangeShapeType="1"/>
              <a:stCxn id="13" idx="0"/>
              <a:endCxn id="10" idx="2"/>
            </p:cNvCxnSpPr>
            <p:nvPr/>
          </p:nvCxnSpPr>
          <p:spPr bwMode="auto">
            <a:xfrm rot="16200000">
              <a:off x="2244" y="1692"/>
              <a:ext cx="144" cy="504"/>
            </a:xfrm>
            <a:prstGeom prst="bentConnector3">
              <a:avLst>
                <a:gd name="adj1" fmla="val 46153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2" name="_s32802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985" y="2375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00" name="_s32800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85" y="1943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8" name="_s3279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2118" y="1134"/>
              <a:ext cx="144" cy="756"/>
            </a:xfrm>
            <a:prstGeom prst="bentConnector3">
              <a:avLst>
                <a:gd name="adj1" fmla="val 46153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6" name="_s32796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362" y="1134"/>
              <a:ext cx="144" cy="756"/>
            </a:xfrm>
            <a:prstGeom prst="bentConnector3">
              <a:avLst>
                <a:gd name="adj1" fmla="val 46153"/>
              </a:avLst>
            </a:prstGeom>
            <a:noFill/>
            <a:ln w="38100">
              <a:solidFill>
                <a:srgbClr val="ECD7C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79" name="_s32779"/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16200000">
              <a:off x="1741" y="1079"/>
              <a:ext cx="144" cy="1"/>
            </a:xfrm>
            <a:prstGeom prst="straightConnector1">
              <a:avLst/>
            </a:prstGeom>
            <a:noFill/>
            <a:ln w="38100">
              <a:solidFill>
                <a:srgbClr val="ECD7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0" name="_s32780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16200000">
              <a:off x="1741" y="647"/>
              <a:ext cx="144" cy="1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2782"/>
            <p:cNvSpPr>
              <a:spLocks noChangeArrowheads="1"/>
            </p:cNvSpPr>
            <p:nvPr/>
          </p:nvSpPr>
          <p:spPr bwMode="auto">
            <a:xfrm>
              <a:off x="1380" y="288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Normal Neurologic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Findings</a:t>
              </a:r>
            </a:p>
          </p:txBody>
        </p:sp>
        <p:sp>
          <p:nvSpPr>
            <p:cNvPr id="7" name="_s32784"/>
            <p:cNvSpPr>
              <a:spLocks noChangeArrowheads="1"/>
            </p:cNvSpPr>
            <p:nvPr/>
          </p:nvSpPr>
          <p:spPr bwMode="auto">
            <a:xfrm>
              <a:off x="1380" y="720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Episodic, Nonprogressive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Headache</a:t>
              </a:r>
            </a:p>
          </p:txBody>
        </p:sp>
        <p:sp>
          <p:nvSpPr>
            <p:cNvPr id="8" name="_s32785"/>
            <p:cNvSpPr>
              <a:spLocks noChangeArrowheads="1"/>
            </p:cNvSpPr>
            <p:nvPr/>
          </p:nvSpPr>
          <p:spPr bwMode="auto">
            <a:xfrm>
              <a:off x="1380" y="1152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Criteria for Migraine</a:t>
              </a:r>
            </a:p>
          </p:txBody>
        </p:sp>
        <p:sp>
          <p:nvSpPr>
            <p:cNvPr id="9" name="_s32795"/>
            <p:cNvSpPr>
              <a:spLocks noChangeArrowheads="1"/>
            </p:cNvSpPr>
            <p:nvPr/>
          </p:nvSpPr>
          <p:spPr bwMode="auto">
            <a:xfrm>
              <a:off x="624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Present</a:t>
              </a:r>
            </a:p>
          </p:txBody>
        </p:sp>
        <p:sp>
          <p:nvSpPr>
            <p:cNvPr id="10" name="_s32797"/>
            <p:cNvSpPr>
              <a:spLocks noChangeArrowheads="1"/>
            </p:cNvSpPr>
            <p:nvPr/>
          </p:nvSpPr>
          <p:spPr bwMode="auto">
            <a:xfrm>
              <a:off x="2136" y="1584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Absent</a:t>
              </a:r>
            </a:p>
          </p:txBody>
        </p:sp>
        <p:sp>
          <p:nvSpPr>
            <p:cNvPr id="11" name="_s32799"/>
            <p:cNvSpPr>
              <a:spLocks noChangeArrowheads="1"/>
            </p:cNvSpPr>
            <p:nvPr/>
          </p:nvSpPr>
          <p:spPr bwMode="auto">
            <a:xfrm>
              <a:off x="624" y="2016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Migraine</a:t>
              </a:r>
            </a:p>
          </p:txBody>
        </p:sp>
        <p:sp>
          <p:nvSpPr>
            <p:cNvPr id="12" name="_s32801"/>
            <p:cNvSpPr>
              <a:spLocks noChangeArrowheads="1"/>
            </p:cNvSpPr>
            <p:nvPr/>
          </p:nvSpPr>
          <p:spPr bwMode="auto">
            <a:xfrm>
              <a:off x="624" y="2448"/>
              <a:ext cx="864" cy="2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R/O Hypertensive Headache</a:t>
              </a:r>
            </a:p>
          </p:txBody>
        </p:sp>
        <p:sp>
          <p:nvSpPr>
            <p:cNvPr id="13" name="_s32803"/>
            <p:cNvSpPr>
              <a:spLocks noChangeArrowheads="1"/>
            </p:cNvSpPr>
            <p:nvPr/>
          </p:nvSpPr>
          <p:spPr bwMode="auto">
            <a:xfrm>
              <a:off x="1632" y="2016"/>
              <a:ext cx="864" cy="28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Episodic Headache</a:t>
              </a:r>
            </a:p>
          </p:txBody>
        </p:sp>
        <p:sp>
          <p:nvSpPr>
            <p:cNvPr id="14" name="_s32805"/>
            <p:cNvSpPr>
              <a:spLocks noChangeArrowheads="1"/>
            </p:cNvSpPr>
            <p:nvPr/>
          </p:nvSpPr>
          <p:spPr bwMode="auto">
            <a:xfrm>
              <a:off x="2640" y="2016"/>
              <a:ext cx="864" cy="28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Persistent Headache</a:t>
              </a:r>
            </a:p>
          </p:txBody>
        </p:sp>
        <p:sp>
          <p:nvSpPr>
            <p:cNvPr id="15" name="_s32807"/>
            <p:cNvSpPr>
              <a:spLocks noChangeArrowheads="1"/>
            </p:cNvSpPr>
            <p:nvPr/>
          </p:nvSpPr>
          <p:spPr bwMode="auto">
            <a:xfrm>
              <a:off x="1632" y="2448"/>
              <a:ext cx="864" cy="28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Occipital Neuralgia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TM Joint Dysfunction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Muscle Contraction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Sinus &amp; Occular Disorders</a:t>
              </a:r>
            </a:p>
          </p:txBody>
        </p:sp>
        <p:sp>
          <p:nvSpPr>
            <p:cNvPr id="16" name="_s32809"/>
            <p:cNvSpPr>
              <a:spLocks noChangeArrowheads="1"/>
            </p:cNvSpPr>
            <p:nvPr/>
          </p:nvSpPr>
          <p:spPr bwMode="auto">
            <a:xfrm>
              <a:off x="2640" y="2448"/>
              <a:ext cx="864" cy="28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rgbClr val="ECD7C1"/>
                </a:gs>
              </a:gsLst>
              <a:path path="rect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Tension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Muscle Contraction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Psychogenic Disorders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A257-47FE-418E-B83D-313D85AAC6A0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56CB-E829-4F4A-8BDF-0E12C25D0CFB}" type="slidenum">
              <a:rPr lang="ar-SA"/>
              <a:pPr/>
              <a:t>13</a:t>
            </a:fld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IHS Criteria for Migraine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861300" cy="508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B033-3E16-4FDF-A2E4-ECBA3E481283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3583-D00C-49F8-BDAD-BFCC637CF82A}" type="slidenum">
              <a:rPr lang="ar-SA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Revised IHS Criteria 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1387475"/>
            <a:ext cx="7818437" cy="524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CE42-69B2-4DBE-BF7D-9770EF16D385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45C6-80B7-46CA-9723-B984A10F716A}" type="slidenum">
              <a:rPr lang="ar-SA"/>
              <a:pPr/>
              <a:t>15</a:t>
            </a:fld>
            <a:endParaRPr lang="en-US"/>
          </a:p>
        </p:txBody>
      </p:sp>
      <p:sp>
        <p:nvSpPr>
          <p:cNvPr id="19459" name="WordArt 3" descr="White marble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4419600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fa-IR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B Titr"/>
              </a:rPr>
              <a:t>موفق باشيد!</a:t>
            </a:r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cs typeface="B Titr"/>
            </a:endParaRPr>
          </a:p>
        </p:txBody>
      </p:sp>
      <p:pic>
        <p:nvPicPr>
          <p:cNvPr id="19461" name="Picture 5" descr="Colle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7543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9E9E-7779-4516-B0D3-179BFC84FB8A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5AD9-E35D-442E-BF44-13CFFC8D763C}" type="slidenum">
              <a:rPr lang="ar-SA"/>
              <a:pPr/>
              <a:t>2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Important Questions in hx Taking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i="1">
                <a:effectLst/>
              </a:rPr>
              <a:t>Do you have one or more types of headache?</a:t>
            </a:r>
          </a:p>
          <a:p>
            <a:pPr>
              <a:lnSpc>
                <a:spcPct val="90000"/>
              </a:lnSpc>
            </a:pPr>
            <a:r>
              <a:rPr lang="en-US" b="1" i="1">
                <a:effectLst/>
              </a:rPr>
              <a:t>How did the headaches begin?</a:t>
            </a:r>
          </a:p>
          <a:p>
            <a:pPr>
              <a:lnSpc>
                <a:spcPct val="90000"/>
              </a:lnSpc>
            </a:pPr>
            <a:r>
              <a:rPr lang="en-US" b="1" i="1">
                <a:effectLst/>
              </a:rPr>
              <a:t>When did the headaches begin?</a:t>
            </a:r>
          </a:p>
          <a:p>
            <a:pPr>
              <a:lnSpc>
                <a:spcPct val="90000"/>
              </a:lnSpc>
            </a:pPr>
            <a:r>
              <a:rPr lang="en-US" b="1" i="1">
                <a:effectLst/>
              </a:rPr>
              <a:t>Are the headaches intermittent, progressive, or staying the same?</a:t>
            </a:r>
          </a:p>
          <a:p>
            <a:pPr>
              <a:lnSpc>
                <a:spcPct val="90000"/>
              </a:lnSpc>
            </a:pPr>
            <a:r>
              <a:rPr lang="en-US" b="1" i="1">
                <a:effectLst/>
              </a:rPr>
              <a:t>How often does each headache type occur?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8D83B-8338-4963-817F-42C13E745BE3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1D39-FDB3-44A9-8DF8-C052C80B7721}" type="slidenum">
              <a:rPr lang="ar-SA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Important Questions in hx Taking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How long do the headaches last?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Do the headaches occur at any special time or under any special circumstances?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Are the headaches related to specific foods, medications, or activities?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Are there warning symptoms?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Where is the pain located?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What is the quality of the pain?</a:t>
            </a:r>
          </a:p>
          <a:p>
            <a:pPr>
              <a:lnSpc>
                <a:spcPct val="80000"/>
              </a:lnSpc>
            </a:pPr>
            <a:r>
              <a:rPr lang="en-US" sz="2800" b="1" i="1">
                <a:effectLst/>
              </a:rPr>
              <a:t>Are there associated symptoms during the headaches?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D2B6-EBDF-40D0-B367-8D969C1C9C2D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31FBC-3A92-4D2B-881C-B113601785BF}" type="slidenum">
              <a:rPr lang="ar-SA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Important Questions in hx Taking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What do you do during your headaches?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What makes the headaches better?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Does anything make the headaches worse?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Do symptoms continue between headaches?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Are you being treated for or do you have any other medical problems?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Do you take medication for any other problem on a regular basis or on an intermittent basis?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Does anyone else in the family have headaches?</a:t>
            </a:r>
          </a:p>
          <a:p>
            <a:pPr>
              <a:lnSpc>
                <a:spcPct val="90000"/>
              </a:lnSpc>
            </a:pPr>
            <a:r>
              <a:rPr lang="en-US" sz="2400" b="1" i="1">
                <a:effectLst/>
              </a:rPr>
              <a:t>What do you think is causing your headaches?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A936-214F-40CE-8EBD-FDEBA8716A1E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AC4D-6C57-434E-83AE-8D728D4BCFA4}" type="slidenum">
              <a:rPr lang="ar-SA"/>
              <a:pPr/>
              <a:t>5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Type of Headache According to Temporal Patterns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7183438" cy="438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3433-5708-401A-A224-F349E7997043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074F-3096-4EB1-B37B-10110ECE8488}" type="slidenum">
              <a:rPr lang="ar-SA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Headache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Aft>
                <a:spcPct val="150000"/>
              </a:spcAft>
            </a:pPr>
            <a:r>
              <a:rPr lang="en-US" sz="4000"/>
              <a:t>Acute Headaches</a:t>
            </a:r>
          </a:p>
          <a:p>
            <a:pPr>
              <a:spcAft>
                <a:spcPct val="150000"/>
              </a:spcAft>
            </a:pPr>
            <a:r>
              <a:rPr lang="en-US" sz="4000"/>
              <a:t>Chronic Headaches</a:t>
            </a:r>
          </a:p>
        </p:txBody>
      </p:sp>
      <p:pic>
        <p:nvPicPr>
          <p:cNvPr id="22534" name="Picture 6" descr="Ha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613" y="1752600"/>
            <a:ext cx="2946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AD7A-4C1A-46EF-BF3D-4F7C8061DA11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B9E8A-869F-472D-A408-69003C832B59}" type="slidenum">
              <a:rPr lang="ar-SA"/>
              <a:pPr/>
              <a:t>7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Acute Headache</a:t>
            </a:r>
          </a:p>
        </p:txBody>
      </p:sp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1752600" y="1801813"/>
            <a:ext cx="5867400" cy="4141787"/>
            <a:chOff x="624" y="288"/>
            <a:chExt cx="1872" cy="720"/>
          </a:xfrm>
        </p:grpSpPr>
        <p:cxnSp>
          <p:nvCxnSpPr>
            <p:cNvPr id="24589" name="_s24589"/>
            <p:cNvCxnSpPr>
              <a:cxnSpLocks noChangeShapeType="1"/>
              <a:stCxn id="8" idx="0"/>
              <a:endCxn id="3" idx="3"/>
            </p:cNvCxnSpPr>
            <p:nvPr/>
          </p:nvCxnSpPr>
          <p:spPr bwMode="auto">
            <a:xfrm rot="5400000" flipH="1">
              <a:off x="1740" y="368"/>
              <a:ext cx="144" cy="560"/>
            </a:xfrm>
            <a:prstGeom prst="bentConnector3">
              <a:avLst>
                <a:gd name="adj1" fmla="val 13819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7" name="_s24587"/>
            <p:cNvCxnSpPr>
              <a:cxnSpLocks noChangeShapeType="1"/>
              <a:stCxn id="7" idx="0"/>
              <a:endCxn id="3" idx="3"/>
            </p:cNvCxnSpPr>
            <p:nvPr/>
          </p:nvCxnSpPr>
          <p:spPr bwMode="auto">
            <a:xfrm rot="16200000">
              <a:off x="1236" y="424"/>
              <a:ext cx="144" cy="448"/>
            </a:xfrm>
            <a:prstGeom prst="bentConnector3">
              <a:avLst>
                <a:gd name="adj1" fmla="val 13819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4583"/>
            <p:cNvSpPr>
              <a:spLocks noChangeArrowheads="1"/>
            </p:cNvSpPr>
            <p:nvPr/>
          </p:nvSpPr>
          <p:spPr bwMode="auto">
            <a:xfrm>
              <a:off x="1128" y="28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Acute Headache</a:t>
              </a:r>
            </a:p>
          </p:txBody>
        </p:sp>
        <p:sp>
          <p:nvSpPr>
            <p:cNvPr id="7" name="_s24584"/>
            <p:cNvSpPr>
              <a:spLocks noChangeArrowheads="1"/>
            </p:cNvSpPr>
            <p:nvPr/>
          </p:nvSpPr>
          <p:spPr bwMode="auto">
            <a:xfrm>
              <a:off x="624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Patient Febrile</a:t>
              </a:r>
            </a:p>
          </p:txBody>
        </p:sp>
        <p:sp>
          <p:nvSpPr>
            <p:cNvPr id="8" name="_s24586"/>
            <p:cNvSpPr>
              <a:spLocks noChangeArrowheads="1"/>
            </p:cNvSpPr>
            <p:nvPr/>
          </p:nvSpPr>
          <p:spPr bwMode="auto">
            <a:xfrm>
              <a:off x="1632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Patient Afebrile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0FDA-DB5C-41AC-97E7-457E12468506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3BED-72D0-4268-B393-5C883C97D9CD}" type="slidenum">
              <a:rPr lang="ar-SA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Acute Headache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1066800" y="1676400"/>
            <a:ext cx="7620000" cy="4419600"/>
            <a:chOff x="624" y="288"/>
            <a:chExt cx="3168" cy="2447"/>
          </a:xfrm>
        </p:grpSpPr>
        <p:cxnSp>
          <p:nvCxnSpPr>
            <p:cNvPr id="26651" name="_s26651"/>
            <p:cNvCxnSpPr>
              <a:cxnSpLocks noChangeShapeType="1"/>
              <a:stCxn id="14" idx="2"/>
              <a:endCxn id="11" idx="3"/>
            </p:cNvCxnSpPr>
            <p:nvPr/>
          </p:nvCxnSpPr>
          <p:spPr bwMode="auto">
            <a:xfrm rot="10800000">
              <a:off x="2196" y="1440"/>
              <a:ext cx="156" cy="1167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9" name="_s26649"/>
            <p:cNvCxnSpPr>
              <a:cxnSpLocks noChangeShapeType="1"/>
              <a:stCxn id="13" idx="2"/>
              <a:endCxn id="12" idx="3"/>
            </p:cNvCxnSpPr>
            <p:nvPr/>
          </p:nvCxnSpPr>
          <p:spPr bwMode="auto">
            <a:xfrm rot="10800000">
              <a:off x="2772" y="1872"/>
              <a:ext cx="156" cy="304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7" name="_s26647"/>
            <p:cNvCxnSpPr>
              <a:cxnSpLocks noChangeShapeType="1"/>
              <a:stCxn id="12" idx="2"/>
              <a:endCxn id="11" idx="3"/>
            </p:cNvCxnSpPr>
            <p:nvPr/>
          </p:nvCxnSpPr>
          <p:spPr bwMode="auto">
            <a:xfrm rot="10800000">
              <a:off x="2196" y="1440"/>
              <a:ext cx="156" cy="304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5" name="_s26645"/>
            <p:cNvCxnSpPr>
              <a:cxnSpLocks noChangeShapeType="1"/>
              <a:stCxn id="11" idx="0"/>
              <a:endCxn id="8" idx="3"/>
            </p:cNvCxnSpPr>
            <p:nvPr/>
          </p:nvCxnSpPr>
          <p:spPr bwMode="auto">
            <a:xfrm rot="5400000" flipH="1">
              <a:off x="2136" y="1068"/>
              <a:ext cx="144" cy="24"/>
            </a:xfrm>
            <a:prstGeom prst="bentConnector3">
              <a:avLst>
                <a:gd name="adj1" fmla="val 45569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1" name="_s26641"/>
            <p:cNvCxnSpPr>
              <a:cxnSpLocks noChangeShapeType="1"/>
              <a:stCxn id="10" idx="2"/>
              <a:endCxn id="9" idx="3"/>
            </p:cNvCxnSpPr>
            <p:nvPr/>
          </p:nvCxnSpPr>
          <p:spPr bwMode="auto">
            <a:xfrm rot="10800000">
              <a:off x="1045" y="1440"/>
              <a:ext cx="155" cy="304"/>
            </a:xfrm>
            <a:prstGeom prst="bentConnector2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9" name="_s2663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rot="5400000" flipH="1">
              <a:off x="984" y="1069"/>
              <a:ext cx="144" cy="22"/>
            </a:xfrm>
            <a:prstGeom prst="bentConnector3">
              <a:avLst>
                <a:gd name="adj1" fmla="val 45569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29" name="_s26629"/>
            <p:cNvCxnSpPr>
              <a:cxnSpLocks noChangeShapeType="1"/>
              <a:stCxn id="8" idx="0"/>
              <a:endCxn id="3" idx="3"/>
            </p:cNvCxnSpPr>
            <p:nvPr/>
          </p:nvCxnSpPr>
          <p:spPr bwMode="auto">
            <a:xfrm rot="5400000" flipH="1">
              <a:off x="1849" y="348"/>
              <a:ext cx="144" cy="599"/>
            </a:xfrm>
            <a:prstGeom prst="bentConnector3">
              <a:avLst>
                <a:gd name="adj1" fmla="val 45282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0" name="_s26630"/>
            <p:cNvCxnSpPr>
              <a:cxnSpLocks noChangeShapeType="1"/>
              <a:stCxn id="7" idx="0"/>
              <a:endCxn id="3" idx="3"/>
            </p:cNvCxnSpPr>
            <p:nvPr/>
          </p:nvCxnSpPr>
          <p:spPr bwMode="auto">
            <a:xfrm rot="16200000">
              <a:off x="1272" y="371"/>
              <a:ext cx="144" cy="554"/>
            </a:xfrm>
            <a:prstGeom prst="bentConnector3">
              <a:avLst>
                <a:gd name="adj1" fmla="val 45282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6631"/>
            <p:cNvSpPr>
              <a:spLocks noChangeArrowheads="1"/>
            </p:cNvSpPr>
            <p:nvPr/>
          </p:nvSpPr>
          <p:spPr bwMode="auto">
            <a:xfrm>
              <a:off x="1200" y="28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Patient Febrile</a:t>
              </a:r>
            </a:p>
          </p:txBody>
        </p:sp>
        <p:sp>
          <p:nvSpPr>
            <p:cNvPr id="7" name="_s26632"/>
            <p:cNvSpPr>
              <a:spLocks noChangeArrowheads="1"/>
            </p:cNvSpPr>
            <p:nvPr/>
          </p:nvSpPr>
          <p:spPr bwMode="auto">
            <a:xfrm>
              <a:off x="624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Nuchal Rigidity</a:t>
              </a:r>
            </a:p>
          </p:txBody>
        </p:sp>
        <p:sp>
          <p:nvSpPr>
            <p:cNvPr id="8" name="_s26633"/>
            <p:cNvSpPr>
              <a:spLocks noChangeArrowheads="1"/>
            </p:cNvSpPr>
            <p:nvPr/>
          </p:nvSpPr>
          <p:spPr bwMode="auto">
            <a:xfrm>
              <a:off x="1776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Nuchal Rigidity</a:t>
              </a:r>
            </a:p>
          </p:txBody>
        </p:sp>
        <p:sp>
          <p:nvSpPr>
            <p:cNvPr id="9" name="_s26638"/>
            <p:cNvSpPr>
              <a:spLocks noChangeArrowheads="1"/>
            </p:cNvSpPr>
            <p:nvPr/>
          </p:nvSpPr>
          <p:spPr bwMode="auto">
            <a:xfrm>
              <a:off x="624" y="1152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General Examination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Sinus X-ray if Indicated</a:t>
              </a:r>
            </a:p>
          </p:txBody>
        </p:sp>
        <p:sp>
          <p:nvSpPr>
            <p:cNvPr id="10" name="_s26640"/>
            <p:cNvSpPr>
              <a:spLocks noChangeArrowheads="1"/>
            </p:cNvSpPr>
            <p:nvPr/>
          </p:nvSpPr>
          <p:spPr bwMode="auto">
            <a:xfrm>
              <a:off x="1200" y="1584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Treat Underlying Illness</a:t>
              </a:r>
            </a:p>
            <a:p>
              <a:pPr marL="0" marR="0" lvl="0" indent="0" algn="l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Follow Until Well</a:t>
              </a:r>
            </a:p>
          </p:txBody>
        </p:sp>
        <p:sp>
          <p:nvSpPr>
            <p:cNvPr id="11" name="_s26644"/>
            <p:cNvSpPr>
              <a:spLocks noChangeArrowheads="1"/>
            </p:cNvSpPr>
            <p:nvPr/>
          </p:nvSpPr>
          <p:spPr bwMode="auto">
            <a:xfrm>
              <a:off x="1776" y="1152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Lumbar Puncture</a:t>
              </a:r>
            </a:p>
          </p:txBody>
        </p:sp>
        <p:sp>
          <p:nvSpPr>
            <p:cNvPr id="12" name="_s26646"/>
            <p:cNvSpPr>
              <a:spLocks noChangeArrowheads="1"/>
            </p:cNvSpPr>
            <p:nvPr/>
          </p:nvSpPr>
          <p:spPr bwMode="auto">
            <a:xfrm>
              <a:off x="2352" y="1584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Normal CSF</a:t>
              </a:r>
            </a:p>
          </p:txBody>
        </p:sp>
        <p:sp>
          <p:nvSpPr>
            <p:cNvPr id="13" name="_s26648"/>
            <p:cNvSpPr>
              <a:spLocks noChangeArrowheads="1"/>
            </p:cNvSpPr>
            <p:nvPr/>
          </p:nvSpPr>
          <p:spPr bwMode="auto">
            <a:xfrm>
              <a:off x="2928" y="201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U/A, CXR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Look for Neck &amp;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Head Infections</a:t>
              </a:r>
            </a:p>
          </p:txBody>
        </p:sp>
        <p:sp>
          <p:nvSpPr>
            <p:cNvPr id="14" name="_s26650"/>
            <p:cNvSpPr>
              <a:spLocks noChangeArrowheads="1"/>
            </p:cNvSpPr>
            <p:nvPr/>
          </p:nvSpPr>
          <p:spPr bwMode="auto">
            <a:xfrm>
              <a:off x="2352" y="2448"/>
              <a:ext cx="864" cy="28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WBC in CSF</a:t>
              </a: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Meningitis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F093-A070-447C-B1DE-35C684E8B4AB}" type="datetime6">
              <a:rPr lang="en-US"/>
              <a:pPr/>
              <a:t>November 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M. Mohammadi MD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2837-E04E-41A2-B9D9-A943610A16D0}" type="slidenum">
              <a:rPr lang="ar-SA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/>
          <a:lstStyle/>
          <a:p>
            <a:r>
              <a:rPr lang="en-US"/>
              <a:t>Acute Headache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1066800" y="1676400"/>
            <a:ext cx="7620000" cy="4419600"/>
            <a:chOff x="624" y="288"/>
            <a:chExt cx="2880" cy="2447"/>
          </a:xfrm>
        </p:grpSpPr>
        <p:cxnSp>
          <p:nvCxnSpPr>
            <p:cNvPr id="30745" name="_s30745"/>
            <p:cNvCxnSpPr>
              <a:cxnSpLocks noChangeShapeType="1"/>
              <a:stCxn id="16" idx="0"/>
              <a:endCxn id="13" idx="3"/>
            </p:cNvCxnSpPr>
            <p:nvPr/>
          </p:nvCxnSpPr>
          <p:spPr bwMode="auto">
            <a:xfrm rot="5400000" flipH="1">
              <a:off x="2244" y="2113"/>
              <a:ext cx="144" cy="526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43" name="_s30743"/>
            <p:cNvCxnSpPr>
              <a:cxnSpLocks noChangeShapeType="1"/>
              <a:stCxn id="15" idx="0"/>
              <a:endCxn id="13" idx="3"/>
            </p:cNvCxnSpPr>
            <p:nvPr/>
          </p:nvCxnSpPr>
          <p:spPr bwMode="auto">
            <a:xfrm rot="16200000">
              <a:off x="1740" y="2135"/>
              <a:ext cx="144" cy="482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25" name="_s30725"/>
            <p:cNvCxnSpPr>
              <a:cxnSpLocks noChangeShapeType="1"/>
              <a:stCxn id="14" idx="0"/>
              <a:endCxn id="11" idx="3"/>
            </p:cNvCxnSpPr>
            <p:nvPr/>
          </p:nvCxnSpPr>
          <p:spPr bwMode="auto">
            <a:xfrm rot="5400000" flipH="1">
              <a:off x="2748" y="1249"/>
              <a:ext cx="144" cy="526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26" name="_s30726"/>
            <p:cNvCxnSpPr>
              <a:cxnSpLocks noChangeShapeType="1"/>
              <a:stCxn id="13" idx="0"/>
              <a:endCxn id="12" idx="3"/>
            </p:cNvCxnSpPr>
            <p:nvPr/>
          </p:nvCxnSpPr>
          <p:spPr bwMode="auto">
            <a:xfrm rot="5400000" flipH="1">
              <a:off x="1992" y="1933"/>
              <a:ext cx="144" cy="22"/>
            </a:xfrm>
            <a:prstGeom prst="bentConnector3">
              <a:avLst>
                <a:gd name="adj1" fmla="val 43903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27" name="_s30727"/>
            <p:cNvCxnSpPr>
              <a:cxnSpLocks noChangeShapeType="1"/>
              <a:stCxn id="12" idx="0"/>
              <a:endCxn id="11" idx="3"/>
            </p:cNvCxnSpPr>
            <p:nvPr/>
          </p:nvCxnSpPr>
          <p:spPr bwMode="auto">
            <a:xfrm rot="16200000">
              <a:off x="2244" y="1271"/>
              <a:ext cx="144" cy="482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28" name="_s30728"/>
            <p:cNvCxnSpPr>
              <a:cxnSpLocks noChangeShapeType="1"/>
              <a:stCxn id="11" idx="0"/>
              <a:endCxn id="8" idx="3"/>
            </p:cNvCxnSpPr>
            <p:nvPr/>
          </p:nvCxnSpPr>
          <p:spPr bwMode="auto">
            <a:xfrm rot="5400000" flipH="1">
              <a:off x="2496" y="1069"/>
              <a:ext cx="144" cy="22"/>
            </a:xfrm>
            <a:prstGeom prst="bentConnector3">
              <a:avLst>
                <a:gd name="adj1" fmla="val 43903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29" name="_s30729"/>
            <p:cNvCxnSpPr>
              <a:cxnSpLocks noChangeShapeType="1"/>
              <a:stCxn id="10" idx="0"/>
              <a:endCxn id="9" idx="3"/>
            </p:cNvCxnSpPr>
            <p:nvPr/>
          </p:nvCxnSpPr>
          <p:spPr bwMode="auto">
            <a:xfrm rot="5400000" flipH="1">
              <a:off x="984" y="1501"/>
              <a:ext cx="144" cy="22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0" name="_s30730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rot="5400000" flipH="1">
              <a:off x="984" y="1069"/>
              <a:ext cx="144" cy="22"/>
            </a:xfrm>
            <a:prstGeom prst="bentConnector3">
              <a:avLst>
                <a:gd name="adj1" fmla="val 43903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1" name="_s30731"/>
            <p:cNvCxnSpPr>
              <a:cxnSpLocks noChangeShapeType="1"/>
              <a:stCxn id="8" idx="0"/>
              <a:endCxn id="3" idx="3"/>
            </p:cNvCxnSpPr>
            <p:nvPr/>
          </p:nvCxnSpPr>
          <p:spPr bwMode="auto">
            <a:xfrm rot="5400000" flipH="1">
              <a:off x="2118" y="259"/>
              <a:ext cx="144" cy="778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2" name="_s30732"/>
            <p:cNvCxnSpPr>
              <a:cxnSpLocks noChangeShapeType="1"/>
              <a:stCxn id="7" idx="0"/>
              <a:endCxn id="3" idx="3"/>
            </p:cNvCxnSpPr>
            <p:nvPr/>
          </p:nvCxnSpPr>
          <p:spPr bwMode="auto">
            <a:xfrm rot="16200000">
              <a:off x="1362" y="281"/>
              <a:ext cx="144" cy="734"/>
            </a:xfrm>
            <a:prstGeom prst="bentConnector3">
              <a:avLst>
                <a:gd name="adj1" fmla="val 44171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0733"/>
            <p:cNvSpPr>
              <a:spLocks noChangeArrowheads="1"/>
            </p:cNvSpPr>
            <p:nvPr/>
          </p:nvSpPr>
          <p:spPr bwMode="auto">
            <a:xfrm>
              <a:off x="1380" y="28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Patient Afebrile</a:t>
              </a:r>
            </a:p>
          </p:txBody>
        </p:sp>
        <p:sp>
          <p:nvSpPr>
            <p:cNvPr id="7" name="_s30734"/>
            <p:cNvSpPr>
              <a:spLocks noChangeArrowheads="1"/>
            </p:cNvSpPr>
            <p:nvPr/>
          </p:nvSpPr>
          <p:spPr bwMode="auto">
            <a:xfrm>
              <a:off x="624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Normal Neurologic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Findings</a:t>
              </a:r>
            </a:p>
          </p:txBody>
        </p:sp>
        <p:sp>
          <p:nvSpPr>
            <p:cNvPr id="8" name="_s30735"/>
            <p:cNvSpPr>
              <a:spLocks noChangeArrowheads="1"/>
            </p:cNvSpPr>
            <p:nvPr/>
          </p:nvSpPr>
          <p:spPr bwMode="auto">
            <a:xfrm>
              <a:off x="2136" y="72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Abnormal Neurologic Findings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or Nuchal Rigidity</a:t>
              </a:r>
            </a:p>
          </p:txBody>
        </p:sp>
        <p:sp>
          <p:nvSpPr>
            <p:cNvPr id="9" name="_s30736"/>
            <p:cNvSpPr>
              <a:spLocks noChangeArrowheads="1"/>
            </p:cNvSpPr>
            <p:nvPr/>
          </p:nvSpPr>
          <p:spPr bwMode="auto">
            <a:xfrm>
              <a:off x="624" y="1152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Ask about drug use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Check BP &amp; CBC</a:t>
              </a:r>
            </a:p>
          </p:txBody>
        </p:sp>
        <p:sp>
          <p:nvSpPr>
            <p:cNvPr id="10" name="_s30737"/>
            <p:cNvSpPr>
              <a:spLocks noChangeArrowheads="1"/>
            </p:cNvSpPr>
            <p:nvPr/>
          </p:nvSpPr>
          <p:spPr bwMode="auto">
            <a:xfrm>
              <a:off x="624" y="1584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If normal follow for possible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Chronic headache or intracranial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mass lesion</a:t>
              </a:r>
            </a:p>
          </p:txBody>
        </p:sp>
        <p:sp>
          <p:nvSpPr>
            <p:cNvPr id="11" name="_s30738"/>
            <p:cNvSpPr>
              <a:spLocks noChangeArrowheads="1"/>
            </p:cNvSpPr>
            <p:nvPr/>
          </p:nvSpPr>
          <p:spPr bwMode="auto">
            <a:xfrm>
              <a:off x="2136" y="1152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Neuroimaging</a:t>
              </a:r>
            </a:p>
          </p:txBody>
        </p:sp>
        <p:sp>
          <p:nvSpPr>
            <p:cNvPr id="12" name="_s30739"/>
            <p:cNvSpPr>
              <a:spLocks noChangeArrowheads="1"/>
            </p:cNvSpPr>
            <p:nvPr/>
          </p:nvSpPr>
          <p:spPr bwMode="auto">
            <a:xfrm>
              <a:off x="1632" y="1584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Mass</a:t>
              </a:r>
            </a:p>
          </p:txBody>
        </p:sp>
        <p:sp>
          <p:nvSpPr>
            <p:cNvPr id="13" name="_s30740"/>
            <p:cNvSpPr>
              <a:spLocks noChangeArrowheads="1"/>
            </p:cNvSpPr>
            <p:nvPr/>
          </p:nvSpPr>
          <p:spPr bwMode="auto">
            <a:xfrm>
              <a:off x="1632" y="201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Lumbar Puncture</a:t>
              </a:r>
            </a:p>
          </p:txBody>
        </p:sp>
        <p:sp>
          <p:nvSpPr>
            <p:cNvPr id="14" name="_s30741"/>
            <p:cNvSpPr>
              <a:spLocks noChangeArrowheads="1"/>
            </p:cNvSpPr>
            <p:nvPr/>
          </p:nvSpPr>
          <p:spPr bwMode="auto">
            <a:xfrm>
              <a:off x="2640" y="1584"/>
              <a:ext cx="864" cy="28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Mass</a:t>
              </a:r>
            </a:p>
          </p:txBody>
        </p:sp>
        <p:sp>
          <p:nvSpPr>
            <p:cNvPr id="15" name="_s30742"/>
            <p:cNvSpPr>
              <a:spLocks noChangeArrowheads="1"/>
            </p:cNvSpPr>
            <p:nvPr/>
          </p:nvSpPr>
          <p:spPr bwMode="auto">
            <a:xfrm>
              <a:off x="1128" y="2448"/>
              <a:ext cx="864" cy="28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WBC in CSF (Meningitis)</a:t>
              </a:r>
            </a:p>
          </p:txBody>
        </p:sp>
        <p:sp>
          <p:nvSpPr>
            <p:cNvPr id="16" name="_s30744"/>
            <p:cNvSpPr>
              <a:spLocks noChangeArrowheads="1"/>
            </p:cNvSpPr>
            <p:nvPr/>
          </p:nvSpPr>
          <p:spPr bwMode="auto">
            <a:xfrm>
              <a:off x="2136" y="2448"/>
              <a:ext cx="864" cy="28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RBC in CSF (SAH)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">
      <a:majorFont>
        <a:latin typeface="Verdan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475</TotalTime>
  <Words>2055</Words>
  <Application>Microsoft Office PowerPoint</Application>
  <PresentationFormat>On-screen Show (4:3)</PresentationFormat>
  <Paragraphs>292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Notebook</vt:lpstr>
      <vt:lpstr>Headaches in Children</vt:lpstr>
      <vt:lpstr>Important Questions in hx Taking</vt:lpstr>
      <vt:lpstr>Important Questions in hx Taking</vt:lpstr>
      <vt:lpstr>Important Questions in hx Taking</vt:lpstr>
      <vt:lpstr>Type of Headache According to Temporal Patterns</vt:lpstr>
      <vt:lpstr>Types of Headache</vt:lpstr>
      <vt:lpstr>Acute Headache</vt:lpstr>
      <vt:lpstr>Acute Headache</vt:lpstr>
      <vt:lpstr>Acute Headache</vt:lpstr>
      <vt:lpstr>Chronic Headache</vt:lpstr>
      <vt:lpstr>Chronic Headache</vt:lpstr>
      <vt:lpstr>Chronic Headache</vt:lpstr>
      <vt:lpstr>IHS Criteria for Migraine</vt:lpstr>
      <vt:lpstr>Revised IHS Criteria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M. Mohammadi</dc:creator>
  <cp:lastModifiedBy>PARAND</cp:lastModifiedBy>
  <cp:revision>124</cp:revision>
  <dcterms:created xsi:type="dcterms:W3CDTF">1980-01-03T20:32:52Z</dcterms:created>
  <dcterms:modified xsi:type="dcterms:W3CDTF">2012-11-23T19:57:13Z</dcterms:modified>
</cp:coreProperties>
</file>